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85" r:id="rId2"/>
    <p:sldMasterId id="2147483673" r:id="rId3"/>
  </p:sldMasterIdLst>
  <p:notesMasterIdLst>
    <p:notesMasterId r:id="rId38"/>
  </p:notesMasterIdLst>
  <p:handoutMasterIdLst>
    <p:handoutMasterId r:id="rId39"/>
  </p:handoutMasterIdLst>
  <p:sldIdLst>
    <p:sldId id="624" r:id="rId4"/>
    <p:sldId id="1286" r:id="rId5"/>
    <p:sldId id="1376" r:id="rId6"/>
    <p:sldId id="1350" r:id="rId7"/>
    <p:sldId id="1359" r:id="rId8"/>
    <p:sldId id="1358" r:id="rId9"/>
    <p:sldId id="1357" r:id="rId10"/>
    <p:sldId id="1356" r:id="rId11"/>
    <p:sldId id="1360" r:id="rId12"/>
    <p:sldId id="1361" r:id="rId13"/>
    <p:sldId id="1362" r:id="rId14"/>
    <p:sldId id="1312" r:id="rId15"/>
    <p:sldId id="1297" r:id="rId16"/>
    <p:sldId id="1328" r:id="rId17"/>
    <p:sldId id="1363" r:id="rId18"/>
    <p:sldId id="1364" r:id="rId19"/>
    <p:sldId id="1365" r:id="rId20"/>
    <p:sldId id="1366" r:id="rId21"/>
    <p:sldId id="1367" r:id="rId22"/>
    <p:sldId id="1340" r:id="rId23"/>
    <p:sldId id="1373" r:id="rId24"/>
    <p:sldId id="1342" r:id="rId25"/>
    <p:sldId id="1341" r:id="rId26"/>
    <p:sldId id="1343" r:id="rId27"/>
    <p:sldId id="1370" r:id="rId28"/>
    <p:sldId id="1372" r:id="rId29"/>
    <p:sldId id="1344" r:id="rId30"/>
    <p:sldId id="1375" r:id="rId31"/>
    <p:sldId id="1345" r:id="rId32"/>
    <p:sldId id="1346" r:id="rId33"/>
    <p:sldId id="1347" r:id="rId34"/>
    <p:sldId id="1379" r:id="rId35"/>
    <p:sldId id="1324" r:id="rId36"/>
    <p:sldId id="1378" r:id="rId37"/>
  </p:sldIdLst>
  <p:sldSz cx="12192000" cy="6858000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4" pos="7469" userDrawn="1">
          <p15:clr>
            <a:srgbClr val="A4A3A4"/>
          </p15:clr>
        </p15:guide>
        <p15:guide id="5" orient="horz" pos="754" userDrawn="1">
          <p15:clr>
            <a:srgbClr val="A4A3A4"/>
          </p15:clr>
        </p15:guide>
        <p15:guide id="7" pos="2087" userDrawn="1">
          <p15:clr>
            <a:srgbClr val="A4A3A4"/>
          </p15:clr>
        </p15:guide>
        <p15:guide id="11" orient="horz" pos="164" userDrawn="1">
          <p15:clr>
            <a:srgbClr val="A4A3A4"/>
          </p15:clr>
        </p15:guide>
        <p15:guide id="14" pos="4687" userDrawn="1">
          <p15:clr>
            <a:srgbClr val="A4A3A4"/>
          </p15:clr>
        </p15:guide>
        <p15:guide id="15" pos="1723" userDrawn="1">
          <p15:clr>
            <a:srgbClr val="A4A3A4"/>
          </p15:clr>
        </p15:guide>
        <p15:guide id="20" orient="horz" pos="1026" userDrawn="1">
          <p15:clr>
            <a:srgbClr val="A4A3A4"/>
          </p15:clr>
        </p15:guide>
        <p15:guide id="21" orient="horz" pos="2024" userDrawn="1">
          <p15:clr>
            <a:srgbClr val="A4A3A4"/>
          </p15:clr>
        </p15:guide>
        <p15:guide id="22" orient="horz" pos="935" userDrawn="1">
          <p15:clr>
            <a:srgbClr val="A4A3A4"/>
          </p15:clr>
        </p15:guide>
        <p15:guide id="23" orient="horz" pos="1933" userDrawn="1">
          <p15:clr>
            <a:srgbClr val="A4A3A4"/>
          </p15:clr>
        </p15:guide>
        <p15:guide id="24" orient="horz" pos="1706" userDrawn="1">
          <p15:clr>
            <a:srgbClr val="A4A3A4"/>
          </p15:clr>
        </p15:guide>
        <p15:guide id="25" orient="horz" pos="1117" userDrawn="1">
          <p15:clr>
            <a:srgbClr val="A4A3A4"/>
          </p15:clr>
        </p15:guide>
        <p15:guide id="29" userDrawn="1">
          <p15:clr>
            <a:srgbClr val="A4A3A4"/>
          </p15:clr>
        </p15:guide>
        <p15:guide id="31" pos="1179" userDrawn="1">
          <p15:clr>
            <a:srgbClr val="A4A3A4"/>
          </p15:clr>
        </p15:guide>
        <p15:guide id="32" orient="horz" pos="1797" userDrawn="1">
          <p15:clr>
            <a:srgbClr val="A4A3A4"/>
          </p15:clr>
        </p15:guide>
        <p15:guide id="33" orient="horz" pos="436" userDrawn="1">
          <p15:clr>
            <a:srgbClr val="A4A3A4"/>
          </p15:clr>
        </p15:guide>
        <p15:guide id="34" orient="horz" pos="2251" userDrawn="1">
          <p15:clr>
            <a:srgbClr val="A4A3A4"/>
          </p15:clr>
        </p15:guide>
        <p15:guide id="39" pos="6501" userDrawn="1">
          <p15:clr>
            <a:srgbClr val="A4A3A4"/>
          </p15:clr>
        </p15:guide>
        <p15:guide id="40" orient="horz" pos="4201" userDrawn="1">
          <p15:clr>
            <a:srgbClr val="A4A3A4"/>
          </p15:clr>
        </p15:guide>
        <p15:guide id="41" orient="horz" pos="2886" userDrawn="1">
          <p15:clr>
            <a:srgbClr val="A4A3A4"/>
          </p15:clr>
        </p15:guide>
        <p15:guide id="42" pos="4565" userDrawn="1">
          <p15:clr>
            <a:srgbClr val="A4A3A4"/>
          </p15:clr>
        </p15:guide>
        <p15:guide id="43" orient="horz" pos="2750" userDrawn="1">
          <p15:clr>
            <a:srgbClr val="A4A3A4"/>
          </p15:clr>
        </p15:guide>
        <p15:guide id="44" pos="3599" userDrawn="1">
          <p15:clr>
            <a:srgbClr val="A4A3A4"/>
          </p15:clr>
        </p15:guide>
        <p15:guide id="45" pos="3296" userDrawn="1">
          <p15:clr>
            <a:srgbClr val="A4A3A4"/>
          </p15:clr>
        </p15:guide>
        <p15:guide id="46" pos="2328" userDrawn="1">
          <p15:clr>
            <a:srgbClr val="A4A3A4"/>
          </p15:clr>
        </p15:guide>
        <p15:guide id="47" pos="5171" userDrawn="1">
          <p15:clr>
            <a:srgbClr val="A4A3A4"/>
          </p15:clr>
        </p15:guide>
        <p15:guide id="48" pos="6199" userDrawn="1">
          <p15:clr>
            <a:srgbClr val="A4A3A4"/>
          </p15:clr>
        </p15:guide>
        <p15:guide id="49" pos="7287" userDrawn="1">
          <p15:clr>
            <a:srgbClr val="A4A3A4"/>
          </p15:clr>
        </p15:guide>
        <p15:guide id="50" pos="1905" userDrawn="1">
          <p15:clr>
            <a:srgbClr val="A4A3A4"/>
          </p15:clr>
        </p15:guide>
        <p15:guide id="51" pos="2933" userDrawn="1">
          <p15:clr>
            <a:srgbClr val="A4A3A4"/>
          </p15:clr>
        </p15:guide>
        <p15:guide id="52" pos="211" userDrawn="1">
          <p15:clr>
            <a:srgbClr val="A4A3A4"/>
          </p15:clr>
        </p15:guide>
        <p15:guide id="53" pos="6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9E"/>
    <a:srgbClr val="F79431"/>
    <a:srgbClr val="55B5FD"/>
    <a:srgbClr val="448F19"/>
    <a:srgbClr val="5E8CC3"/>
    <a:srgbClr val="79C35E"/>
    <a:srgbClr val="D9A200"/>
    <a:srgbClr val="75E633"/>
    <a:srgbClr val="E62D22"/>
    <a:srgbClr val="FFE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08" autoAdjust="0"/>
    <p:restoredTop sz="68582" autoAdjust="0"/>
  </p:normalViewPr>
  <p:slideViewPr>
    <p:cSldViewPr>
      <p:cViewPr varScale="1">
        <p:scale>
          <a:sx n="51" d="100"/>
          <a:sy n="51" d="100"/>
        </p:scale>
        <p:origin x="1638" y="66"/>
      </p:cViewPr>
      <p:guideLst>
        <p:guide orient="horz" pos="2160"/>
        <p:guide pos="7469"/>
        <p:guide orient="horz" pos="754"/>
        <p:guide pos="2087"/>
        <p:guide orient="horz" pos="164"/>
        <p:guide pos="4687"/>
        <p:guide pos="1723"/>
        <p:guide orient="horz" pos="1026"/>
        <p:guide orient="horz" pos="2024"/>
        <p:guide orient="horz" pos="935"/>
        <p:guide orient="horz" pos="1933"/>
        <p:guide orient="horz" pos="1706"/>
        <p:guide orient="horz" pos="1117"/>
        <p:guide/>
        <p:guide pos="1179"/>
        <p:guide orient="horz" pos="1797"/>
        <p:guide orient="horz" pos="436"/>
        <p:guide orient="horz" pos="2251"/>
        <p:guide pos="6501"/>
        <p:guide orient="horz" pos="4201"/>
        <p:guide orient="horz" pos="2886"/>
        <p:guide pos="4565"/>
        <p:guide orient="horz" pos="2750"/>
        <p:guide pos="3599"/>
        <p:guide pos="3296"/>
        <p:guide pos="2328"/>
        <p:guide pos="5171"/>
        <p:guide pos="6199"/>
        <p:guide pos="7287"/>
        <p:guide pos="1905"/>
        <p:guide pos="2933"/>
        <p:guide pos="211"/>
        <p:guide pos="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3E5C4-BF34-463B-884F-254F23EAA571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CCE04-804D-474B-A5EF-16465D016E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488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17818D-7910-4343-B230-F859586B6BAF}" type="datetimeFigureOut">
              <a:rPr lang="ru-RU"/>
              <a:pPr>
                <a:defRPr/>
              </a:pPr>
              <a:t>12.04.2017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9100BB-9288-48C1-8083-9D80867B4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273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100BB-9288-48C1-8083-9D80867B4114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344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100BB-9288-48C1-8083-9D80867B4114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905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100BB-9288-48C1-8083-9D80867B411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921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/>
              <a:t>Слово передаётся</a:t>
            </a:r>
            <a:r>
              <a:rPr lang="ru-RU" altLang="ru-RU" baseline="0" dirty="0"/>
              <a:t> Кравченко Елене Михайловне</a:t>
            </a:r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100BB-9288-48C1-8083-9D80867B411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92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dirty="0"/>
              <a:t>Департаментом</a:t>
            </a:r>
            <a:r>
              <a:rPr lang="ru-RU" altLang="ru-RU" baseline="0" dirty="0"/>
              <a:t> было проведено обучение. Результатом обучения стало понимание необходимости работать и оптимизировать БП лечебного учреждения. </a:t>
            </a:r>
            <a:r>
              <a:rPr lang="ru-RU" altLang="ru-RU" baseline="0" dirty="0" err="1"/>
              <a:t>Атоматизируемые</a:t>
            </a:r>
            <a:r>
              <a:rPr lang="ru-RU" altLang="ru-RU" baseline="0" dirty="0"/>
              <a:t> БП выделены оранжевым цветом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/>
              <a:t>Как мы уже говорили, медицинская</a:t>
            </a:r>
            <a:r>
              <a:rPr lang="ru-RU" altLang="ru-RU" baseline="0" dirty="0"/>
              <a:t> организация это сложный организм со своими законами и БП. Вот эти процессы. </a:t>
            </a:r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100BB-9288-48C1-8083-9D80867B411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491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dirty="0"/>
              <a:t>Следующий шаг работы с БП их описание и автоматизация.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100BB-9288-48C1-8083-9D80867B4114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808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dirty="0"/>
              <a:t>Идет опытная эксплуатация приведенных</a:t>
            </a:r>
            <a:r>
              <a:rPr lang="ru-RU" altLang="ru-RU" baseline="0" dirty="0"/>
              <a:t> БП.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Автоматизированы БП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-Подготовка к торгам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-«подготовка плана ФХД»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-Заключение договоров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Ведение Исходящих претензий по договорам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-Работа с жалобами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Рассылка смс сообщений» ( информация после рассылки удаляется)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-Исполнение и контроль выполнения приказов, распоряжений ДЗМ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100BB-9288-48C1-8083-9D80867B4114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889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/>
              <a:t>Вот некоторые примеры</a:t>
            </a:r>
            <a:r>
              <a:rPr lang="en-US" altLang="ru-RU" dirty="0"/>
              <a:t>:</a:t>
            </a:r>
            <a:r>
              <a:rPr lang="ru-RU" altLang="ru-RU" dirty="0"/>
              <a:t> БП Представлена Графическая модель БП « Рассмотрение жалобы Пациента.»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sym typeface="Arial"/>
              </a:rPr>
              <a:t>Участниками</a:t>
            </a:r>
            <a:r>
              <a:rPr lang="ru-RU" altLang="ru-RU" sz="1200" b="0" baseline="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sym typeface="Arial"/>
              </a:rPr>
              <a:t> данного БП являются</a:t>
            </a:r>
            <a:r>
              <a:rPr lang="en-US" altLang="ru-RU" sz="1200" b="0" baseline="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sym typeface="Arial"/>
              </a:rPr>
              <a:t>:</a:t>
            </a:r>
            <a:r>
              <a:rPr lang="ru-RU" altLang="ru-RU" sz="1200" b="0" baseline="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sym typeface="Arial"/>
              </a:rPr>
              <a:t> </a:t>
            </a:r>
            <a:endParaRPr lang="ru-RU" dirty="0"/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latin typeface="+mn-lt"/>
              </a:rPr>
              <a:t>Главный врач (замы. главного врача)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Сотрудник отдела Канцелярии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Ответственный сотрудник (врач-методист)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+mn-lt"/>
            </a:endParaRPr>
          </a:p>
          <a:p>
            <a:r>
              <a:rPr lang="ru-RU" baseline="0" dirty="0"/>
              <a:t>Ключевой метрикой контроля исполнительской дисциплины в ходе данного процесса является  оперативность (время) ответа на жалобу каждого пациента.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0" baseline="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sym typeface="Arial"/>
              </a:rPr>
              <a:t>Законодательство регламентирует время ответа на жалобу – не более 30 дней с момента регистрации ( </a:t>
            </a:r>
            <a:r>
              <a:rPr lang="ru-RU" altLang="ru-RU" sz="1200" b="0" baseline="0" dirty="0" err="1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sym typeface="Arial"/>
              </a:rPr>
              <a:t>ст</a:t>
            </a:r>
            <a:r>
              <a:rPr lang="ru-RU" altLang="ru-RU" sz="1200" b="0" baseline="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sym typeface="Arial"/>
              </a:rPr>
              <a:t> 12 , 59-ФЗ. От 02.05.2006г)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0" baseline="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sym typeface="Arial"/>
              </a:rPr>
              <a:t>Необходимо уложиться в сроки, оговоренные законодательством, сократить это время работы с жалобой , обеспечить четкое соблюдение всех этапов процесса.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0" baseline="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sym typeface="Arial"/>
              </a:rPr>
              <a:t>На данный момент мы отслеживаем следующие метрики</a:t>
            </a:r>
            <a:r>
              <a:rPr lang="en-US" altLang="ru-RU" sz="1200" b="0" baseline="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sym typeface="Arial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sz="1200" b="0" baseline="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sym typeface="Arial"/>
              </a:rPr>
              <a:t>- </a:t>
            </a:r>
            <a:r>
              <a:rPr lang="ru-RU" altLang="ru-RU" sz="1200" b="0" baseline="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sym typeface="Arial"/>
              </a:rPr>
              <a:t>  Время цикла (время обработки одной жалобы пациента)</a:t>
            </a:r>
          </a:p>
          <a:p>
            <a:pPr marL="171450" indent="-171450">
              <a:buFontTx/>
              <a:buChar char="-"/>
            </a:pPr>
            <a:r>
              <a:rPr lang="ru-RU" altLang="ru-RU" sz="1200" b="0" baseline="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sym typeface="Arial"/>
              </a:rPr>
              <a:t>Время подготовки и согласования ответа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0" baseline="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sym typeface="Arial"/>
              </a:rPr>
              <a:t>Какие показатели процесса мы отслеживаем: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0" baseline="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sym typeface="Arial"/>
              </a:rPr>
              <a:t>Количество жалоб за отчетный период.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0" baseline="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sym typeface="Arial"/>
              </a:rPr>
              <a:t>Подразделения и  специалисты в отношении которых были жалобы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0" baseline="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sym typeface="Arial"/>
              </a:rPr>
              <a:t>Причины жалоб пациентов (для систематизации и разработки внутренних стандартов, их минимизации 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latin typeface="+mn-lt"/>
              </a:rPr>
              <a:t>Дифференциация жалоб пациентов</a:t>
            </a:r>
            <a:r>
              <a:rPr lang="ru-RU" baseline="0" dirty="0">
                <a:latin typeface="+mn-lt"/>
              </a:rPr>
              <a:t> по </a:t>
            </a:r>
            <a:r>
              <a:rPr lang="ru-RU" baseline="0" dirty="0" err="1">
                <a:latin typeface="+mn-lt"/>
              </a:rPr>
              <a:t>медуслугам</a:t>
            </a:r>
            <a:r>
              <a:rPr lang="ru-RU" baseline="0" dirty="0">
                <a:latin typeface="+mn-lt"/>
              </a:rPr>
              <a:t> по программе госгарантий и платным медицинским услугам</a:t>
            </a:r>
            <a:endParaRPr lang="ru-RU" dirty="0">
              <a:latin typeface="+mn-lt"/>
            </a:endParaRPr>
          </a:p>
          <a:p>
            <a:pPr eaLnBrk="1" hangingPunct="1">
              <a:spcBef>
                <a:spcPct val="0"/>
              </a:spcBef>
            </a:pPr>
            <a:endParaRPr lang="en-US" altLang="ru-RU" dirty="0"/>
          </a:p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100BB-9288-48C1-8083-9D80867B4114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875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На слайде приведен скриншот исполнительской задачи «Регистрация жалобы»</a:t>
            </a:r>
          </a:p>
          <a:p>
            <a:r>
              <a:rPr lang="ru-RU" baseline="0" dirty="0"/>
              <a:t>При регистрации жалобы обязательными для заполнения являются поля указанные на </a:t>
            </a:r>
            <a:r>
              <a:rPr lang="ru-RU" baseline="0" dirty="0" err="1"/>
              <a:t>скиншоте</a:t>
            </a:r>
            <a:endParaRPr lang="ru-RU" baseline="0" dirty="0"/>
          </a:p>
          <a:p>
            <a:r>
              <a:rPr lang="ru-RU" baseline="0" dirty="0"/>
              <a:t>По этим атрибутам мы в дальнейшем легко найдем этот документ в нашей базе.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100BB-9288-48C1-8083-9D80867B4114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54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0" baseline="0" dirty="0">
                <a:solidFill>
                  <a:schemeClr val="accent2">
                    <a:lumMod val="75000"/>
                  </a:schemeClr>
                </a:solidFill>
                <a:latin typeface="+mn-lt"/>
                <a:sym typeface="Arial"/>
              </a:rPr>
              <a:t>Следующий БП – Заключение Договора. На слайде показана его графическая модель.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0" baseline="0" dirty="0">
                <a:solidFill>
                  <a:schemeClr val="accent2">
                    <a:lumMod val="75000"/>
                  </a:schemeClr>
                </a:solidFill>
                <a:latin typeface="+mn-lt"/>
                <a:sym typeface="Arial"/>
              </a:rPr>
              <a:t>Участниками являются следующие сотрудники</a:t>
            </a:r>
            <a:r>
              <a:rPr lang="en-US" altLang="ru-RU" sz="1200" b="0" baseline="0" dirty="0">
                <a:solidFill>
                  <a:schemeClr val="accent2">
                    <a:lumMod val="75000"/>
                  </a:schemeClr>
                </a:solidFill>
                <a:latin typeface="+mn-lt"/>
                <a:sym typeface="Arial"/>
              </a:rPr>
              <a:t>: </a:t>
            </a:r>
            <a:r>
              <a:rPr lang="ru-RU" altLang="ru-RU" sz="1200" b="0" baseline="0" dirty="0">
                <a:solidFill>
                  <a:schemeClr val="accent2">
                    <a:lumMod val="75000"/>
                  </a:schemeClr>
                </a:solidFill>
                <a:latin typeface="+mn-lt"/>
                <a:sym typeface="Arial"/>
              </a:rPr>
              <a:t>Инициаторы- сотрудники подразделений, Исполнитель – специалист договорного отдела, Главный врач, специалист юридической службы, ответственные за заключение договора.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0" baseline="0" dirty="0">
                <a:solidFill>
                  <a:schemeClr val="accent2">
                    <a:lumMod val="75000"/>
                  </a:schemeClr>
                </a:solidFill>
                <a:latin typeface="+mn-lt"/>
                <a:sym typeface="Arial"/>
              </a:rPr>
              <a:t>В ходе работы с БП важно отслеживать следующие метрики – общее время согласования договора, и время прохождения каждого этапа. Сейчас совместно с </a:t>
            </a:r>
            <a:r>
              <a:rPr lang="ru-RU" altLang="ru-RU" sz="1200" b="0" baseline="0" dirty="0" err="1">
                <a:solidFill>
                  <a:schemeClr val="accent2">
                    <a:lumMod val="75000"/>
                  </a:schemeClr>
                </a:solidFill>
                <a:latin typeface="+mn-lt"/>
                <a:sym typeface="Arial"/>
              </a:rPr>
              <a:t>Элма</a:t>
            </a:r>
            <a:r>
              <a:rPr lang="ru-RU" altLang="ru-RU" sz="1200" b="0" baseline="0" dirty="0">
                <a:solidFill>
                  <a:schemeClr val="accent2">
                    <a:lumMod val="75000"/>
                  </a:schemeClr>
                </a:solidFill>
                <a:latin typeface="+mn-lt"/>
                <a:sym typeface="Arial"/>
              </a:rPr>
              <a:t> дорабатываем возможность  оповещения исполнителя о необходимости перезаключения (пролонгации) договора за настраиваемый срок.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0" baseline="0" dirty="0">
                <a:solidFill>
                  <a:schemeClr val="accent2">
                    <a:lumMod val="75000"/>
                  </a:schemeClr>
                </a:solidFill>
                <a:latin typeface="+mn-lt"/>
                <a:sym typeface="Arial"/>
              </a:rPr>
              <a:t>Ранее мы говорили о метриках и показателях. Показатели данного БП тоже очень важны, С кем заключен договор, о чем договор, на какую сумму, количество договоров с контрагентом, тип договора. Планируем вести рейтинги.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100BB-9288-48C1-8083-9D80867B4114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2814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0" baseline="0" dirty="0">
                <a:solidFill>
                  <a:schemeClr val="accent2">
                    <a:lumMod val="75000"/>
                  </a:schemeClr>
                </a:solidFill>
                <a:latin typeface="+mn-lt"/>
                <a:sym typeface="Arial"/>
              </a:rPr>
              <a:t>Следующий слайд – пользовательская задача «Ввод предварительной информации по договору».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100BB-9288-48C1-8083-9D80867B4114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384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Наши сегодняшние докладчики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100BB-9288-48C1-8083-9D80867B411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7885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/>
              <a:t>Подробнее</a:t>
            </a:r>
            <a:r>
              <a:rPr lang="ru-RU" altLang="ru-RU" baseline="0" dirty="0"/>
              <a:t> хочется остановиться на БП процесс «Подготовка к торгам». В нашем учреждении торги проходят по 223-ФЗ (Платные услуги) и 44- ФЗ(ОМС)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/>
              <a:t>Я думаю каждый из нас сталкивался с такими проблемами, как задержка информации при подготовке к торгам, или и вовсе «потеря документов» в процессе подписания и утверждения, документ теряет свою актуальность и приходится, либо держать все постоянно на личном контроле, либо запрашивать и</a:t>
            </a:r>
            <a:r>
              <a:rPr lang="ru-RU" altLang="ru-RU" baseline="0" dirty="0"/>
              <a:t> собирать всю информацию заново.</a:t>
            </a:r>
            <a:endParaRPr lang="ru-RU" altLang="ru-RU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/>
              <a:t>Данный процесс позволяет избежать этих</a:t>
            </a:r>
            <a:r>
              <a:rPr lang="ru-RU" altLang="ru-RU" baseline="0" dirty="0"/>
              <a:t> неприятных моментов</a:t>
            </a:r>
            <a:r>
              <a:rPr lang="ru-RU" altLang="ru-RU" dirty="0"/>
              <a:t>, более того по завершению</a:t>
            </a:r>
            <a:r>
              <a:rPr lang="ru-RU" altLang="ru-RU" baseline="0" dirty="0"/>
              <a:t> процесса всем руководителям и ответственным приходит оповещение со всей необходимой информацией.</a:t>
            </a:r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100BB-9288-48C1-8083-9D80867B4114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5463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Пользовательская задача ответственного за принятие решений по данной</a:t>
            </a:r>
            <a:r>
              <a:rPr lang="ru-RU" baseline="0" dirty="0"/>
              <a:t> закупке. ( с рабочей группой или без, КБК ,предполагаемая стоимость, ответственные за те или иные этапы БП)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100BB-9288-48C1-8083-9D80867B4114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861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/>
              <a:t>В ходе моделирования использовался </a:t>
            </a:r>
            <a:r>
              <a:rPr lang="ru-RU" altLang="ru-RU" dirty="0" err="1"/>
              <a:t>подпроцесс</a:t>
            </a:r>
            <a:r>
              <a:rPr lang="ru-RU" altLang="ru-RU" baseline="0" dirty="0"/>
              <a:t> – этот инструмент позволяет  вывести в подгруппу определенную задачу, которая является стандартной и может впоследствии использоваться в других процессах. На экране-</a:t>
            </a:r>
            <a:r>
              <a:rPr lang="ru-RU" altLang="ru-RU" baseline="0" dirty="0" err="1"/>
              <a:t>подпроцесс</a:t>
            </a:r>
            <a:r>
              <a:rPr lang="ru-RU" altLang="ru-RU" baseline="0" dirty="0"/>
              <a:t> рассмотрения на рабочей группе ГП 220. Хотелось бы обратить внимание, что в ГП 220 БП сформирован </a:t>
            </a:r>
            <a:r>
              <a:rPr lang="ru-RU" altLang="ru-RU" baseline="0" dirty="0" err="1"/>
              <a:t>так,что</a:t>
            </a:r>
            <a:r>
              <a:rPr lang="ru-RU" altLang="ru-RU" baseline="0" dirty="0"/>
              <a:t> если на рабочей группе принято решение ОТЛОЖИТЬ закупку- есть возможность создать тип документа «ЗАЯВКА» , о котором я скажу позже.</a:t>
            </a:r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100BB-9288-48C1-8083-9D80867B4114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7836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/>
              <a:t>Как было указано ранее после  публикации графической модели наш БП становится исполняемым.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/>
              <a:t>Сотрудникам ставятся задачи согласно созданной модели. На слайде представлена </a:t>
            </a:r>
            <a:r>
              <a:rPr lang="ru-RU" altLang="ru-RU" u="sng" dirty="0"/>
              <a:t>пользовательская задача </a:t>
            </a:r>
            <a:r>
              <a:rPr lang="ru-RU" altLang="ru-RU" dirty="0"/>
              <a:t>«Создание служебной</a:t>
            </a:r>
            <a:r>
              <a:rPr lang="ru-RU" altLang="ru-RU" baseline="0" dirty="0"/>
              <a:t> записки</a:t>
            </a:r>
            <a:r>
              <a:rPr lang="ru-RU" altLang="ru-RU" dirty="0"/>
              <a:t>», с которой собственно и начинается рассматриваемый бизнес</a:t>
            </a:r>
            <a:r>
              <a:rPr lang="ru-RU" altLang="ru-RU" baseline="0" dirty="0"/>
              <a:t> процесс.</a:t>
            </a:r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100BB-9288-48C1-8083-9D80867B4114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2310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/>
              <a:t>На слайде представлена пользовательская задача «Определение состава рабочей группы.»</a:t>
            </a:r>
            <a:endParaRPr lang="ru-RU" altLang="ru-RU" b="1" u="sn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100BB-9288-48C1-8083-9D80867B4114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9252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/>
              <a:t>Создается  ЗАЯВКА на закупку , о которой говорилось выше . Заявка </a:t>
            </a:r>
            <a:r>
              <a:rPr lang="ru-RU" altLang="ru-RU" b="0" u="none" dirty="0"/>
              <a:t>автоматически</a:t>
            </a:r>
            <a:r>
              <a:rPr lang="ru-RU" altLang="ru-RU" b="0" u="none" baseline="0" dirty="0"/>
              <a:t> помещается </a:t>
            </a:r>
            <a:r>
              <a:rPr lang="ru-RU" altLang="ru-RU" baseline="0" dirty="0"/>
              <a:t>в папку «План ФХД» для дальнейшего использования по назначению. </a:t>
            </a:r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100BB-9288-48C1-8083-9D80867B4114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7662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/>
              <a:t>Карточка ЗАЯВКИ- закупки хранится в определенной папке и легко может быть отфильтрована по любому из Атрибутов (год торгов, наименование</a:t>
            </a:r>
            <a:r>
              <a:rPr lang="ru-RU" altLang="ru-RU" dirty="0" smtClean="0"/>
              <a:t>, КБК</a:t>
            </a:r>
            <a:r>
              <a:rPr lang="ru-RU" altLang="ru-RU" dirty="0"/>
              <a:t>, инициатор ,исполнитель и т.д.).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100BB-9288-48C1-8083-9D80867B4114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936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/>
              <a:t>По результатам совещания рабочей группы создается протокол, данный протокол в</a:t>
            </a:r>
            <a:r>
              <a:rPr lang="ru-RU" altLang="ru-RU" baseline="0" dirty="0"/>
              <a:t> автоматическом режиме приходит Главному врачу на резолюцию. Весь документооборот по БП проходит все стадии в электронном виде. </a:t>
            </a:r>
            <a:r>
              <a:rPr lang="ru-RU" altLang="ru-RU" b="1" baseline="0" dirty="0"/>
              <a:t>Экономим время, бумагу, картриджи и т.д.</a:t>
            </a:r>
            <a:endParaRPr lang="ru-RU" alt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100BB-9288-48C1-8083-9D80867B4114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4836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/>
              <a:t>Анализ</a:t>
            </a:r>
            <a:r>
              <a:rPr lang="ru-RU" altLang="ru-RU" baseline="0" dirty="0"/>
              <a:t> расходов средств по статьям затрат в соответствии с запланированными по плану ФХД. Здесь как пример мониторинг расходов.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aseline="0" dirty="0"/>
              <a:t>Израсходовано- произведены торги. Зарезервировано- подготовка торгов с момента внесения в БП предварительной стоимости. </a:t>
            </a:r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100BB-9288-48C1-8083-9D80867B4114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9288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aseline="0" dirty="0"/>
              <a:t>На слайде изображена «Карта процесса» которая показывает в каком состоянии находятся интересующие нас торги в данный момент, мы видим у кого находятся документы. </a:t>
            </a:r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100BB-9288-48C1-8083-9D80867B4114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667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100BB-9288-48C1-8083-9D80867B411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1270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/>
              <a:t>В ходе выполнения бизнес</a:t>
            </a:r>
            <a:r>
              <a:rPr lang="ru-RU" altLang="ru-RU" baseline="0" dirty="0"/>
              <a:t> процесса</a:t>
            </a:r>
            <a:r>
              <a:rPr lang="ru-RU" altLang="ru-RU" dirty="0"/>
              <a:t> создается документ</a:t>
            </a:r>
            <a:r>
              <a:rPr lang="ru-RU" altLang="ru-RU" baseline="0" dirty="0"/>
              <a:t> «Служебная записка», у нас есть возможность отследить историю работы с этим документом (кто и когда вносил последние изменения ( или задерживал) и у кого сейчас данный документ).</a:t>
            </a:r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100BB-9288-48C1-8083-9D80867B4114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4776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/>
              <a:t>Для улучшения БП есть возможность изменить модель, сделать новую версию ,работать по новой версии. Изменить модель можно силами администратора системы, без привлечения разработчика и сторонней организации.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100BB-9288-48C1-8083-9D80867B4114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6697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Оптимизация работы медучреждений предусматривает также оптимизацию затрат. Медицинские информационные системы, которые мы используем, позволяют осуществлять мониторинг трудозатрат медработников , ведущих прием пациентов и осуществляющих медицинские услуги.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используемая нами система позволяет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мониторить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трудозатраты остальных работников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медучреждения с целью оптимизации численности и заработной платы работников.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100BB-9288-48C1-8083-9D80867B4114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492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/>
              <a:t>Каких результатов мы </a:t>
            </a:r>
            <a:r>
              <a:rPr lang="ru-RU" altLang="ru-RU" dirty="0" smtClean="0"/>
              <a:t>добились внедряя </a:t>
            </a:r>
            <a:r>
              <a:rPr lang="en-US" altLang="ru-RU" dirty="0" smtClean="0"/>
              <a:t>bpm </a:t>
            </a:r>
            <a:r>
              <a:rPr lang="ru-RU" altLang="ru-RU" dirty="0" smtClean="0"/>
              <a:t>систему.</a:t>
            </a:r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100BB-9288-48C1-8083-9D80867B4114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1313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100BB-9288-48C1-8083-9D80867B4114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1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100BB-9288-48C1-8083-9D80867B411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276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100BB-9288-48C1-8083-9D80867B411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545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100BB-9288-48C1-8083-9D80867B411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536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100BB-9288-48C1-8083-9D80867B411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763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100BB-9288-48C1-8083-9D80867B411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958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100BB-9288-48C1-8083-9D80867B411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592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лист_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7989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287" userDrawn="1">
          <p15:clr>
            <a:srgbClr val="FBAE40"/>
          </p15:clr>
        </p15:guide>
        <p15:guide id="4" orient="horz" pos="411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CAEC9-0436-4BA7-BD92-A7AFAD524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5A365-85A1-4569-9583-E61244E6A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D56-75FE-472B-8AFB-A2C8E45F5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306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D56-75FE-472B-8AFB-A2C8E45F5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791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D56-75FE-472B-8AFB-A2C8E45F5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28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D56-75FE-472B-8AFB-A2C8E45F5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801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D56-75FE-472B-8AFB-A2C8E45F5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787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D56-75FE-472B-8AFB-A2C8E45F5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19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D56-75FE-472B-8AFB-A2C8E45F5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143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D56-75FE-472B-8AFB-A2C8E45F5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23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колонтитул для презентации E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520174" y="6481142"/>
            <a:ext cx="480053" cy="260226"/>
          </a:xfrm>
          <a:ln/>
        </p:spPr>
        <p:txBody>
          <a:bodyPr/>
          <a:lstStyle>
            <a:lvl1pPr algn="ctr">
              <a:defRPr sz="1000"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>
              <a:defRPr/>
            </a:pPr>
            <a:fld id="{D12A6768-7690-43B5-A332-E051EEB68E4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408" userDrawn="1">
          <p15:clr>
            <a:srgbClr val="FBAE40"/>
          </p15:clr>
        </p15:guide>
        <p15:guide id="4" orient="horz" pos="415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D56-75FE-472B-8AFB-A2C8E45F5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494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D56-75FE-472B-8AFB-A2C8E45F5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77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D56-75FE-472B-8AFB-A2C8E45F5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110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B003-DFAC-415F-B3AE-49F01B871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185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B003-DFAC-415F-B3AE-49F01B871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116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B003-DFAC-415F-B3AE-49F01B871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8992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B003-DFAC-415F-B3AE-49F01B871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0250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B003-DFAC-415F-B3AE-49F01B871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3653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B003-DFAC-415F-B3AE-49F01B871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1255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B003-DFAC-415F-B3AE-49F01B871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7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CB55E-128B-47E2-BA3E-FB79C9F78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B003-DFAC-415F-B3AE-49F01B871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6094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B003-DFAC-415F-B3AE-49F01B871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5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B003-DFAC-415F-B3AE-49F01B871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2310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B003-DFAC-415F-B3AE-49F01B871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A6768-7690-43B5-A332-E051EEB68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90898-F4AC-4B09-9384-43B9AC48C4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39DAB-E7AA-4635-8CBD-2F539C666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31DC8-CCF0-4CD9-BF13-A9EAAF14D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F1709-4C75-4B85-895D-96CB74C24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73E22-2586-44C8-96D1-9F98BF814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50D190-1F37-4C6C-B271-05FC306BD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8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B7D56-75FE-472B-8AFB-A2C8E45F5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16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FB003-DFAC-415F-B3AE-49F01B871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86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bmp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bm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5949280"/>
          </a:xfrm>
          <a:prstGeom prst="rect">
            <a:avLst/>
          </a:prstGeom>
          <a:solidFill>
            <a:srgbClr val="005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119336" y="6107084"/>
            <a:ext cx="7449122" cy="634285"/>
            <a:chOff x="219222" y="154732"/>
            <a:chExt cx="7449122" cy="634285"/>
          </a:xfrm>
        </p:grpSpPr>
        <p:sp>
          <p:nvSpPr>
            <p:cNvPr id="4" name="TextBox 11"/>
            <p:cNvSpPr txBox="1">
              <a:spLocks noChangeArrowheads="1"/>
            </p:cNvSpPr>
            <p:nvPr/>
          </p:nvSpPr>
          <p:spPr bwMode="auto">
            <a:xfrm>
              <a:off x="2555776" y="204242"/>
              <a:ext cx="511256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Система управления </a:t>
              </a:r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ru-RU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бизнес-процессами и эффективностью</a:t>
              </a:r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19222" y="154732"/>
              <a:ext cx="2061373" cy="549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2458568" y="254029"/>
              <a:ext cx="25200" cy="431800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24192" y="1568774"/>
            <a:ext cx="4336810" cy="438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0677367" y="6107084"/>
            <a:ext cx="151463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tabLst>
                <a:tab pos="450850" algn="l"/>
              </a:tabLst>
            </a:pPr>
            <a:r>
              <a:rPr lang="en-US" sz="4000" dirty="0">
                <a:solidFill>
                  <a:srgbClr val="005F9E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201</a:t>
            </a:r>
            <a:r>
              <a:rPr lang="ru-RU" sz="4000" dirty="0">
                <a:solidFill>
                  <a:srgbClr val="005F9E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</a:t>
            </a:r>
            <a:endParaRPr lang="en-US" sz="4000" dirty="0">
              <a:solidFill>
                <a:srgbClr val="005F9E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35360" y="121856"/>
            <a:ext cx="116652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Опыт внедрения </a:t>
            </a:r>
            <a:r>
              <a:rPr lang="en-US" sz="4000" b="1" dirty="0">
                <a:solidFill>
                  <a:schemeClr val="bg1"/>
                </a:solidFill>
              </a:rPr>
              <a:t>BPM</a:t>
            </a:r>
            <a:r>
              <a:rPr lang="ru-RU" sz="4000" b="1" dirty="0">
                <a:solidFill>
                  <a:schemeClr val="bg1"/>
                </a:solidFill>
              </a:rPr>
              <a:t> системы в Городской поликлинике. Живые примеры. </a:t>
            </a:r>
          </a:p>
          <a:p>
            <a:r>
              <a:rPr lang="ru-RU" sz="4000" b="1" dirty="0">
                <a:solidFill>
                  <a:schemeClr val="bg1"/>
                </a:solidFill>
              </a:rPr>
              <a:t>Практические результаты.</a:t>
            </a:r>
          </a:p>
        </p:txBody>
      </p:sp>
    </p:spTree>
    <p:extLst>
      <p:ext uri="{BB962C8B-B14F-4D97-AF65-F5344CB8AC3E}">
        <p14:creationId xmlns:p14="http://schemas.microsoft.com/office/powerpoint/2010/main" val="53099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8063" y="168517"/>
            <a:ext cx="2061373" cy="54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158063" y="6457365"/>
            <a:ext cx="3312368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u="sng" dirty="0" err="1">
                <a:solidFill>
                  <a:srgbClr val="55B5FD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www.elma-bpm.ru</a:t>
            </a:r>
            <a:endParaRPr lang="ru-RU" sz="1400" u="sng" dirty="0">
              <a:solidFill>
                <a:srgbClr val="55B5FD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A6768-7690-43B5-A332-E051EEB68E4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8608" y="6399650"/>
            <a:ext cx="396477" cy="396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97408" y="267813"/>
            <a:ext cx="25200" cy="431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2638632" y="260648"/>
            <a:ext cx="9218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Бизнес процессы медицинского учреждения. Позиционирование 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BPM </a:t>
            </a:r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системы.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855856" y="3971116"/>
            <a:ext cx="8424938" cy="1112120"/>
          </a:xfrm>
          <a:prstGeom prst="rect">
            <a:avLst/>
          </a:prstGeom>
          <a:solidFill>
            <a:schemeClr val="accent1">
              <a:alpha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847528" y="5227252"/>
            <a:ext cx="8433269" cy="1226084"/>
          </a:xfrm>
          <a:prstGeom prst="rect">
            <a:avLst/>
          </a:prstGeom>
          <a:solidFill>
            <a:srgbClr val="FFD2A5">
              <a:alpha val="5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855860" y="3975691"/>
            <a:ext cx="1540057" cy="1107547"/>
          </a:xfrm>
          <a:prstGeom prst="rect">
            <a:avLst/>
          </a:prstGeom>
          <a:solidFill>
            <a:srgbClr val="1E84BD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BPM-</a:t>
            </a: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система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847528" y="5227252"/>
            <a:ext cx="1548389" cy="1226084"/>
          </a:xfrm>
          <a:prstGeom prst="rect">
            <a:avLst/>
          </a:prstGeom>
          <a:solidFill>
            <a:srgbClr val="F76A57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algn="ctr" defTabSz="488950"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Системы автоматизации</a:t>
            </a:r>
          </a:p>
        </p:txBody>
      </p:sp>
      <p:pic>
        <p:nvPicPr>
          <p:cNvPr id="33" name="Изображение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063" y="5433691"/>
            <a:ext cx="524768" cy="52476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092881" y="5958368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>
                <a:latin typeface="Calibri" charset="0"/>
                <a:ea typeface="Calibri" charset="0"/>
                <a:cs typeface="Calibri" charset="0"/>
              </a:rPr>
              <a:t>МИС</a:t>
            </a:r>
            <a:endParaRPr lang="ru-RU" sz="12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5" name="Изображение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536" y="5445965"/>
            <a:ext cx="575988" cy="54300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878168" y="5956088"/>
            <a:ext cx="10466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>
                <a:latin typeface="Calibri" charset="0"/>
                <a:ea typeface="Calibri" charset="0"/>
                <a:cs typeface="Calibri" charset="0"/>
              </a:rPr>
              <a:t>Лаборатория</a:t>
            </a:r>
            <a:endParaRPr lang="ru-RU" sz="12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7" name="Изображение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785" y="5415166"/>
            <a:ext cx="606264" cy="60626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984282" y="5942061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Calibri" charset="0"/>
                <a:ea typeface="Calibri" charset="0"/>
                <a:cs typeface="Calibri" charset="0"/>
              </a:rPr>
              <a:t>Специализированные </a:t>
            </a:r>
          </a:p>
          <a:p>
            <a:pPr algn="ctr"/>
            <a:r>
              <a:rPr lang="ru-RU" sz="1200" dirty="0">
                <a:latin typeface="Calibri" charset="0"/>
                <a:ea typeface="Calibri" charset="0"/>
                <a:cs typeface="Calibri" charset="0"/>
              </a:rPr>
              <a:t>системы</a:t>
            </a:r>
          </a:p>
        </p:txBody>
      </p:sp>
      <p:pic>
        <p:nvPicPr>
          <p:cNvPr id="39" name="Изображение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971" y="5415166"/>
            <a:ext cx="603530" cy="6035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408589" y="5950774"/>
            <a:ext cx="1530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Calibri" charset="0"/>
                <a:ea typeface="Calibri" charset="0"/>
                <a:cs typeface="Calibri" charset="0"/>
              </a:rPr>
              <a:t>Страховая компания</a:t>
            </a:r>
          </a:p>
        </p:txBody>
      </p:sp>
      <p:sp>
        <p:nvSpPr>
          <p:cNvPr id="41" name="Закрывающая фигурная скобка 54"/>
          <p:cNvSpPr/>
          <p:nvPr/>
        </p:nvSpPr>
        <p:spPr>
          <a:xfrm rot="16200000">
            <a:off x="6591541" y="2378130"/>
            <a:ext cx="526520" cy="5891804"/>
          </a:xfrm>
          <a:prstGeom prst="rightBrace">
            <a:avLst>
              <a:gd name="adj1" fmla="val 8333"/>
              <a:gd name="adj2" fmla="val 52353"/>
            </a:avLst>
          </a:prstGeom>
          <a:ln w="28575">
            <a:solidFill>
              <a:srgbClr val="79C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64" b="991"/>
          <a:stretch/>
        </p:blipFill>
        <p:spPr bwMode="auto">
          <a:xfrm>
            <a:off x="6728497" y="4147135"/>
            <a:ext cx="580955" cy="51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6013437" y="4694197"/>
            <a:ext cx="17934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Calibri" charset="0"/>
                <a:ea typeface="Calibri" charset="0"/>
                <a:cs typeface="Calibri" charset="0"/>
              </a:rPr>
              <a:t>Управление процессами</a:t>
            </a:r>
          </a:p>
        </p:txBody>
      </p:sp>
      <p:pic>
        <p:nvPicPr>
          <p:cNvPr id="44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32" y="4080789"/>
            <a:ext cx="1008112" cy="748149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3845436" y="4694197"/>
            <a:ext cx="2009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Calibri" charset="0"/>
                <a:ea typeface="Calibri" charset="0"/>
                <a:cs typeface="Calibri" charset="0"/>
              </a:rPr>
              <a:t>Рабочие места сотрудников</a:t>
            </a:r>
          </a:p>
        </p:txBody>
      </p:sp>
      <p:pic>
        <p:nvPicPr>
          <p:cNvPr id="46" name="Изображение 6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422" y="5440327"/>
            <a:ext cx="518038" cy="518038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672813" y="5877272"/>
            <a:ext cx="727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ERP</a:t>
            </a:r>
          </a:p>
          <a:p>
            <a:pPr algn="ctr"/>
            <a:r>
              <a:rPr lang="ru-RU" sz="1200" dirty="0">
                <a:latin typeface="Calibri" charset="0"/>
                <a:ea typeface="Calibri" charset="0"/>
                <a:cs typeface="Calibri" charset="0"/>
              </a:rPr>
              <a:t>Система</a:t>
            </a:r>
          </a:p>
        </p:txBody>
      </p:sp>
      <p:pic>
        <p:nvPicPr>
          <p:cNvPr id="48" name="Изображение 6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072" y="2679364"/>
            <a:ext cx="468632" cy="46863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4078623" y="3105902"/>
            <a:ext cx="15456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>
                <a:latin typeface="Calibri" charset="0"/>
                <a:ea typeface="Calibri" charset="0"/>
                <a:cs typeface="Calibri" charset="0"/>
              </a:rPr>
              <a:t>Сотрудники клиники</a:t>
            </a:r>
            <a:endParaRPr lang="ru-RU" sz="12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50" name="Прямая со стрелкой 49"/>
          <p:cNvCxnSpPr>
            <a:stCxn id="49" idx="2"/>
            <a:endCxn id="44" idx="0"/>
          </p:cNvCxnSpPr>
          <p:nvPr/>
        </p:nvCxnSpPr>
        <p:spPr>
          <a:xfrm flipH="1">
            <a:off x="4850391" y="3382898"/>
            <a:ext cx="1043" cy="697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Изображение 6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916" y="2712299"/>
            <a:ext cx="408110" cy="40811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6386939" y="3126252"/>
            <a:ext cx="1264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>
                <a:latin typeface="Calibri" charset="0"/>
                <a:ea typeface="Calibri" charset="0"/>
                <a:cs typeface="Calibri" charset="0"/>
              </a:rPr>
              <a:t>Личный кабинет</a:t>
            </a:r>
            <a:endParaRPr lang="ru-RU" sz="12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53" name="Прямая со стрелкой 52"/>
          <p:cNvCxnSpPr>
            <a:stCxn id="52" idx="2"/>
            <a:endCxn id="42" idx="0"/>
          </p:cNvCxnSpPr>
          <p:nvPr/>
        </p:nvCxnSpPr>
        <p:spPr>
          <a:xfrm>
            <a:off x="7018974" y="3403248"/>
            <a:ext cx="1" cy="7438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Изображение 7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73" y="681770"/>
            <a:ext cx="940496" cy="940496"/>
          </a:xfrm>
          <a:prstGeom prst="rect">
            <a:avLst/>
          </a:prstGeom>
        </p:spPr>
      </p:pic>
      <p:cxnSp>
        <p:nvCxnSpPr>
          <p:cNvPr id="55" name="Прямая со стрелкой 54"/>
          <p:cNvCxnSpPr/>
          <p:nvPr/>
        </p:nvCxnSpPr>
        <p:spPr>
          <a:xfrm flipV="1">
            <a:off x="7018974" y="2060849"/>
            <a:ext cx="0" cy="5040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536381" y="1711841"/>
            <a:ext cx="923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Calibri" charset="0"/>
                <a:ea typeface="Calibri" charset="0"/>
                <a:cs typeface="Calibri" charset="0"/>
              </a:rPr>
              <a:t>Пациент</a:t>
            </a:r>
          </a:p>
        </p:txBody>
      </p:sp>
      <p:pic>
        <p:nvPicPr>
          <p:cNvPr id="57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559" y="4077072"/>
            <a:ext cx="1008112" cy="748149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8504559" y="4725144"/>
            <a:ext cx="1036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Calibri" charset="0"/>
                <a:ea typeface="Calibri" charset="0"/>
                <a:cs typeface="Calibri" charset="0"/>
              </a:rPr>
              <a:t>Регистратура</a:t>
            </a:r>
          </a:p>
        </p:txBody>
      </p:sp>
      <p:pic>
        <p:nvPicPr>
          <p:cNvPr id="59" name="Изображение 6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976" y="2725463"/>
            <a:ext cx="468632" cy="468632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8216527" y="3152001"/>
            <a:ext cx="1873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Calibri" charset="0"/>
                <a:ea typeface="Calibri" charset="0"/>
                <a:cs typeface="Calibri" charset="0"/>
              </a:rPr>
              <a:t>Сотрудники регистратуры</a:t>
            </a:r>
          </a:p>
        </p:txBody>
      </p:sp>
      <p:cxnSp>
        <p:nvCxnSpPr>
          <p:cNvPr id="61" name="Прямая со стрелкой 60"/>
          <p:cNvCxnSpPr/>
          <p:nvPr/>
        </p:nvCxnSpPr>
        <p:spPr>
          <a:xfrm>
            <a:off x="9008614" y="3356992"/>
            <a:ext cx="1" cy="7438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7646917" y="2050395"/>
            <a:ext cx="1107059" cy="6289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V="1">
            <a:off x="5115536" y="2050395"/>
            <a:ext cx="1132813" cy="6289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47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8063" y="168517"/>
            <a:ext cx="2061373" cy="54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158063" y="6457365"/>
            <a:ext cx="3312368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u="sng" dirty="0" err="1">
                <a:solidFill>
                  <a:srgbClr val="55B5FD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www.elma-bpm.ru</a:t>
            </a:r>
            <a:endParaRPr lang="ru-RU" sz="1400" u="sng" dirty="0">
              <a:solidFill>
                <a:srgbClr val="55B5FD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A6768-7690-43B5-A332-E051EEB68E4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8608" y="6399650"/>
            <a:ext cx="396477" cy="396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97408" y="267813"/>
            <a:ext cx="25200" cy="431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2638632" y="260648"/>
            <a:ext cx="9218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Бизнес процессы медицинского учреждения.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1065516" y="1622197"/>
            <a:ext cx="209832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marL="72000" defTabSz="488950">
              <a:lnSpc>
                <a:spcPts val="12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ПРОЦЕССЫ ВЗАИМОДЕЙСТВИЯ                  С ПАЦИЕНТАМИ</a:t>
            </a:r>
            <a:endParaRPr lang="ru-RU" sz="1400" kern="1200" dirty="0">
              <a:solidFill>
                <a:schemeClr val="tx1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849752" y="1602952"/>
            <a:ext cx="1610228" cy="61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marL="36000" defTabSz="488950">
              <a:lnSpc>
                <a:spcPts val="14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Маркетинг – привлечение пациентов</a:t>
            </a:r>
            <a:endParaRPr lang="ru-RU" sz="1500" kern="1200" dirty="0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040142" y="2482520"/>
            <a:ext cx="1682557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marL="72000" defTabSz="488950">
              <a:lnSpc>
                <a:spcPts val="1200"/>
              </a:lnSpc>
              <a:spcAft>
                <a:spcPct val="35000"/>
              </a:spcAft>
            </a:pPr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ПРОЦЕССЫ ВЗАИМОДЕЙСТВИЯ                 С ЮРЛИЦАМИ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1052545" y="3290088"/>
            <a:ext cx="1686739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marL="72000" defTabSz="488950">
              <a:lnSpc>
                <a:spcPts val="12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ХОЗЯЙСТВЕННЫЕ ПРОЦЕССЫ</a:t>
            </a:r>
            <a:endParaRPr lang="ru-RU" sz="1400" kern="1200" dirty="0">
              <a:solidFill>
                <a:schemeClr val="tx1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040142" y="4041669"/>
            <a:ext cx="1670154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marL="72000" defTabSz="488950">
              <a:lnSpc>
                <a:spcPts val="12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ПРОЦЕССЫ КАДРОВОЙ СЛУЖБЫ</a:t>
            </a:r>
            <a:endParaRPr lang="ru-RU" sz="1400" kern="1200" dirty="0">
              <a:solidFill>
                <a:schemeClr val="tx1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052545" y="4847907"/>
            <a:ext cx="1700644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marL="72000">
              <a:lnSpc>
                <a:spcPts val="1200"/>
              </a:lnSpc>
            </a:pPr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ПРОЦЕССЫ КАНЦЕЛЯРИИ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4539932" y="1602952"/>
            <a:ext cx="1610228" cy="61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marL="36000" defTabSz="488950">
              <a:lnSpc>
                <a:spcPts val="14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Запись на прием</a:t>
            </a:r>
            <a:endParaRPr lang="ru-RU" sz="1500" kern="1200" dirty="0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226068" y="1602952"/>
            <a:ext cx="1610228" cy="61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marL="36000" defTabSz="488950">
              <a:lnSpc>
                <a:spcPts val="14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Оказание медицинской услуги</a:t>
            </a:r>
            <a:endParaRPr lang="ru-RU" sz="1500" kern="1200" dirty="0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912204" y="1602952"/>
            <a:ext cx="1610228" cy="61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marL="36000" defTabSz="488950">
              <a:lnSpc>
                <a:spcPts val="14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Проведение исследований</a:t>
            </a:r>
            <a:endParaRPr lang="ru-RU" sz="1500" kern="1200" dirty="0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9598340" y="1606331"/>
            <a:ext cx="1610228" cy="61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marL="36000" defTabSz="488950">
              <a:lnSpc>
                <a:spcPts val="14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Пост-взаимодействие          с пациентами</a:t>
            </a:r>
            <a:endParaRPr lang="ru-RU" sz="1500" kern="1200" dirty="0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849752" y="2410520"/>
            <a:ext cx="1610228" cy="612000"/>
          </a:xfrm>
          <a:prstGeom prst="rect">
            <a:avLst/>
          </a:prstGeom>
          <a:solidFill>
            <a:srgbClr val="8D42C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marL="36000" defTabSz="488950">
              <a:lnSpc>
                <a:spcPts val="14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Маркетинг – привлечение контрагентов</a:t>
            </a:r>
            <a:endParaRPr lang="ru-RU" sz="1500" kern="1200" dirty="0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539932" y="2410520"/>
            <a:ext cx="1610228" cy="612000"/>
          </a:xfrm>
          <a:prstGeom prst="rect">
            <a:avLst/>
          </a:prstGeom>
          <a:solidFill>
            <a:srgbClr val="8D42C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marL="36000" defTabSz="488950">
              <a:lnSpc>
                <a:spcPts val="14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Заключение договора</a:t>
            </a:r>
            <a:endParaRPr lang="ru-RU" sz="1500" kern="1200" dirty="0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226068" y="2410520"/>
            <a:ext cx="1610228" cy="612000"/>
          </a:xfrm>
          <a:prstGeom prst="rect">
            <a:avLst/>
          </a:prstGeom>
          <a:solidFill>
            <a:srgbClr val="8D42C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marL="36000" defTabSz="488950">
              <a:lnSpc>
                <a:spcPts val="14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Проведение проф. осмотров</a:t>
            </a:r>
            <a:endParaRPr lang="ru-RU" sz="1500" kern="1200" dirty="0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7912204" y="2410520"/>
            <a:ext cx="1610228" cy="612000"/>
          </a:xfrm>
          <a:prstGeom prst="rect">
            <a:avLst/>
          </a:prstGeom>
          <a:solidFill>
            <a:srgbClr val="8D42C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marL="36000" defTabSz="488950">
              <a:lnSpc>
                <a:spcPts val="14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Подготовка и выдача результатов</a:t>
            </a:r>
            <a:endParaRPr lang="ru-RU" sz="1500" kern="1200" dirty="0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9598340" y="2413899"/>
            <a:ext cx="1610228" cy="612000"/>
          </a:xfrm>
          <a:prstGeom prst="rect">
            <a:avLst/>
          </a:prstGeom>
          <a:solidFill>
            <a:srgbClr val="8D42C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marL="36000" defTabSz="488950">
              <a:lnSpc>
                <a:spcPts val="14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Вакцинация сотрудников</a:t>
            </a:r>
            <a:endParaRPr lang="ru-RU" sz="1500" kern="1200" dirty="0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849752" y="3218088"/>
            <a:ext cx="1610228" cy="612000"/>
          </a:xfrm>
          <a:prstGeom prst="rect">
            <a:avLst/>
          </a:prstGeom>
          <a:solidFill>
            <a:srgbClr val="84BC3A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marL="36000" defTabSz="488950">
              <a:lnSpc>
                <a:spcPts val="14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Проведение закупочной процедуры</a:t>
            </a:r>
            <a:endParaRPr lang="ru-RU" sz="1500" kern="1200" dirty="0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539932" y="3218088"/>
            <a:ext cx="1610228" cy="612000"/>
          </a:xfrm>
          <a:prstGeom prst="rect">
            <a:avLst/>
          </a:prstGeom>
          <a:solidFill>
            <a:srgbClr val="84BC3A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marL="36000" defTabSz="488950">
              <a:lnSpc>
                <a:spcPts val="14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Выдача материалов со склада</a:t>
            </a:r>
            <a:endParaRPr lang="ru-RU" sz="1500" kern="1200" dirty="0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6226068" y="3218088"/>
            <a:ext cx="1610228" cy="612000"/>
          </a:xfrm>
          <a:prstGeom prst="rect">
            <a:avLst/>
          </a:prstGeom>
          <a:solidFill>
            <a:srgbClr val="84BC3A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marL="36000" defTabSz="488950">
              <a:lnSpc>
                <a:spcPts val="14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Заявка в АХЧ</a:t>
            </a:r>
            <a:endParaRPr lang="ru-RU" sz="1500" kern="1200" dirty="0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7912204" y="3218088"/>
            <a:ext cx="1610228" cy="612000"/>
          </a:xfrm>
          <a:prstGeom prst="rect">
            <a:avLst/>
          </a:prstGeom>
          <a:solidFill>
            <a:srgbClr val="84BC3A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marL="36000" defTabSz="488950">
              <a:lnSpc>
                <a:spcPts val="14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Заявка в ИТ-службу</a:t>
            </a:r>
            <a:endParaRPr lang="ru-RU" sz="1500" kern="1200" dirty="0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849752" y="4025656"/>
            <a:ext cx="1610228" cy="612000"/>
          </a:xfrm>
          <a:prstGeom prst="rect">
            <a:avLst/>
          </a:prstGeom>
          <a:solidFill>
            <a:srgbClr val="F76A57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marL="36000" defTabSz="488950">
              <a:lnSpc>
                <a:spcPts val="14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Поиск и прием сотрудника</a:t>
            </a:r>
            <a:endParaRPr lang="ru-RU" sz="1500" kern="1200" dirty="0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539932" y="4025656"/>
            <a:ext cx="1610228" cy="612000"/>
          </a:xfrm>
          <a:prstGeom prst="rect">
            <a:avLst/>
          </a:prstGeom>
          <a:solidFill>
            <a:srgbClr val="F76A57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marL="36000" defTabSz="488950">
              <a:lnSpc>
                <a:spcPts val="14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Увольнение сотрудника</a:t>
            </a:r>
            <a:endParaRPr lang="ru-RU" sz="1500" kern="1200" dirty="0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226068" y="4025656"/>
            <a:ext cx="1610228" cy="612000"/>
          </a:xfrm>
          <a:prstGeom prst="rect">
            <a:avLst/>
          </a:prstGeom>
          <a:solidFill>
            <a:srgbClr val="F76A57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marL="36000" defTabSz="488950">
              <a:lnSpc>
                <a:spcPts val="14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Заявление на отпуск, инициация командировки</a:t>
            </a:r>
            <a:endParaRPr lang="ru-RU" sz="1500" kern="1200" dirty="0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7912204" y="4025656"/>
            <a:ext cx="1610228" cy="612000"/>
          </a:xfrm>
          <a:prstGeom prst="rect">
            <a:avLst/>
          </a:prstGeom>
          <a:solidFill>
            <a:srgbClr val="F76A57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marL="36000" defTabSz="488950">
              <a:lnSpc>
                <a:spcPts val="14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Обучение, аттестация</a:t>
            </a:r>
            <a:endParaRPr lang="ru-RU" sz="1500" kern="1200" dirty="0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843649" y="4833224"/>
            <a:ext cx="1610228" cy="612000"/>
          </a:xfrm>
          <a:prstGeom prst="rect">
            <a:avLst/>
          </a:prstGeom>
          <a:solidFill>
            <a:srgbClr val="0083E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marL="36000" defTabSz="488950">
              <a:lnSpc>
                <a:spcPts val="14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Процессы договорной работы</a:t>
            </a:r>
            <a:endParaRPr lang="ru-RU" sz="1500" kern="1200" dirty="0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533829" y="4833224"/>
            <a:ext cx="1610228" cy="612000"/>
          </a:xfrm>
          <a:prstGeom prst="rect">
            <a:avLst/>
          </a:prstGeom>
          <a:solidFill>
            <a:srgbClr val="0083E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marL="36000" defTabSz="488950">
              <a:lnSpc>
                <a:spcPts val="14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Взаимодействие со страховыми компаниями</a:t>
            </a:r>
            <a:endParaRPr lang="ru-RU" sz="1500" kern="1200" dirty="0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6219965" y="4833224"/>
            <a:ext cx="1610228" cy="612000"/>
          </a:xfrm>
          <a:prstGeom prst="rect">
            <a:avLst/>
          </a:prstGeom>
          <a:solidFill>
            <a:srgbClr val="0083E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marL="36000" defTabSz="488950">
              <a:lnSpc>
                <a:spcPts val="14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Организация ОРД</a:t>
            </a:r>
            <a:endParaRPr lang="ru-RU" sz="1500" kern="1200" dirty="0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7906101" y="4833224"/>
            <a:ext cx="1610228" cy="612000"/>
          </a:xfrm>
          <a:prstGeom prst="rect">
            <a:avLst/>
          </a:prstGeom>
          <a:solidFill>
            <a:srgbClr val="0083E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marL="36000" defTabSz="488950">
              <a:lnSpc>
                <a:spcPts val="14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Обработка жалоб</a:t>
            </a:r>
            <a:endParaRPr lang="ru-RU" sz="1500" kern="1200" dirty="0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09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A6768-7690-43B5-A332-E051EEB68E4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8608" y="6399650"/>
            <a:ext cx="396477" cy="396000"/>
          </a:xfrm>
          <a:prstGeom prst="rect">
            <a:avLst/>
          </a:prstGeom>
        </p:spPr>
      </p:pic>
      <p:pic>
        <p:nvPicPr>
          <p:cNvPr id="7" name="Shape 1118" descr="logo220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3383410" y="404664"/>
            <a:ext cx="4752528" cy="4606082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chemeClr val="lt1"/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39416" y="5446965"/>
            <a:ext cx="10645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5F9E"/>
                </a:solidFill>
              </a:rPr>
              <a:t>ГБУЗ «ГП №220 ДЗМ». Примеры. Результаты.</a:t>
            </a:r>
          </a:p>
        </p:txBody>
      </p:sp>
    </p:spTree>
    <p:extLst>
      <p:ext uri="{BB962C8B-B14F-4D97-AF65-F5344CB8AC3E}">
        <p14:creationId xmlns:p14="http://schemas.microsoft.com/office/powerpoint/2010/main" val="148896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A6768-7690-43B5-A332-E051EEB68E4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8608" y="6399650"/>
            <a:ext cx="396477" cy="396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97408" y="267813"/>
            <a:ext cx="25200" cy="431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2494616" y="274432"/>
            <a:ext cx="9218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Система БП в медицинском учреждении.</a:t>
            </a:r>
          </a:p>
        </p:txBody>
      </p:sp>
      <p:grpSp>
        <p:nvGrpSpPr>
          <p:cNvPr id="126" name="Группа 125"/>
          <p:cNvGrpSpPr/>
          <p:nvPr/>
        </p:nvGrpSpPr>
        <p:grpSpPr>
          <a:xfrm>
            <a:off x="839416" y="1196752"/>
            <a:ext cx="10297144" cy="4680520"/>
            <a:chOff x="241300" y="141288"/>
            <a:chExt cx="8732838" cy="6167437"/>
          </a:xfrm>
        </p:grpSpPr>
        <p:sp>
          <p:nvSpPr>
            <p:cNvPr id="127" name="Shape 907"/>
            <p:cNvSpPr txBox="1">
              <a:spLocks noChangeArrowheads="1"/>
            </p:cNvSpPr>
            <p:nvPr/>
          </p:nvSpPr>
          <p:spPr bwMode="auto">
            <a:xfrm>
              <a:off x="241300" y="1641475"/>
              <a:ext cx="71438" cy="4105275"/>
            </a:xfrm>
            <a:prstGeom prst="rect">
              <a:avLst/>
            </a:prstGeom>
            <a:solidFill>
              <a:srgbClr val="0CA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1200"/>
            </a:p>
          </p:txBody>
        </p:sp>
        <p:sp>
          <p:nvSpPr>
            <p:cNvPr id="128" name="Shape 908"/>
            <p:cNvSpPr>
              <a:spLocks noChangeArrowheads="1"/>
            </p:cNvSpPr>
            <p:nvPr/>
          </p:nvSpPr>
          <p:spPr bwMode="auto">
            <a:xfrm>
              <a:off x="2878138" y="1844675"/>
              <a:ext cx="1368425" cy="360363"/>
            </a:xfrm>
            <a:prstGeom prst="homePlate">
              <a:avLst>
                <a:gd name="adj" fmla="val 17018"/>
              </a:avLst>
            </a:prstGeom>
            <a:solidFill>
              <a:srgbClr val="D6DCE5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 b="1">
                  <a:latin typeface="Calibri" panose="020F0502020204030204" pitchFamily="34" charset="0"/>
                  <a:sym typeface="Calibri" panose="020F0502020204030204" pitchFamily="34" charset="0"/>
                </a:rPr>
                <a:t>Осуществить проектирование продуктов, БП, структур</a:t>
              </a:r>
            </a:p>
          </p:txBody>
        </p:sp>
        <p:sp>
          <p:nvSpPr>
            <p:cNvPr id="129" name="Shape 909"/>
            <p:cNvSpPr>
              <a:spLocks noChangeArrowheads="1"/>
            </p:cNvSpPr>
            <p:nvPr/>
          </p:nvSpPr>
          <p:spPr bwMode="auto">
            <a:xfrm>
              <a:off x="1619250" y="1844675"/>
              <a:ext cx="1187450" cy="360363"/>
            </a:xfrm>
            <a:prstGeom prst="homePlate">
              <a:avLst>
                <a:gd name="adj" fmla="val 17010"/>
              </a:avLst>
            </a:prstGeom>
            <a:solidFill>
              <a:srgbClr val="D6DCE5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 b="1">
                  <a:latin typeface="Calibri" panose="020F0502020204030204" pitchFamily="34" charset="0"/>
                  <a:sym typeface="Calibri" panose="020F0502020204030204" pitchFamily="34" charset="0"/>
                </a:rPr>
                <a:t>Осуществить идентификация клиентов и рынков</a:t>
              </a:r>
            </a:p>
          </p:txBody>
        </p:sp>
        <p:sp>
          <p:nvSpPr>
            <p:cNvPr id="130" name="Shape 910"/>
            <p:cNvSpPr>
              <a:spLocks noChangeArrowheads="1"/>
            </p:cNvSpPr>
            <p:nvPr/>
          </p:nvSpPr>
          <p:spPr bwMode="auto">
            <a:xfrm>
              <a:off x="477838" y="1854200"/>
              <a:ext cx="1079500" cy="360363"/>
            </a:xfrm>
            <a:prstGeom prst="homePlate">
              <a:avLst>
                <a:gd name="adj" fmla="val 15796"/>
              </a:avLst>
            </a:prstGeom>
            <a:solidFill>
              <a:srgbClr val="D6DCE5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 b="1">
                  <a:latin typeface="Calibri" panose="020F0502020204030204" pitchFamily="34" charset="0"/>
                  <a:sym typeface="Calibri" panose="020F0502020204030204" pitchFamily="34" charset="0"/>
                </a:rPr>
                <a:t>Осуществить стратегическое управление</a:t>
              </a:r>
            </a:p>
          </p:txBody>
        </p:sp>
        <p:cxnSp>
          <p:nvCxnSpPr>
            <p:cNvPr id="131" name="Shape 911"/>
            <p:cNvCxnSpPr>
              <a:cxnSpLocks noChangeShapeType="1"/>
            </p:cNvCxnSpPr>
            <p:nvPr/>
          </p:nvCxnSpPr>
          <p:spPr bwMode="auto">
            <a:xfrm flipH="1">
              <a:off x="468313" y="2205038"/>
              <a:ext cx="1587" cy="576262"/>
            </a:xfrm>
            <a:prstGeom prst="straightConnector1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2" name="Shape 912"/>
            <p:cNvCxnSpPr>
              <a:cxnSpLocks noChangeShapeType="1"/>
            </p:cNvCxnSpPr>
            <p:nvPr/>
          </p:nvCxnSpPr>
          <p:spPr bwMode="auto">
            <a:xfrm>
              <a:off x="1619250" y="2205038"/>
              <a:ext cx="0" cy="647700"/>
            </a:xfrm>
            <a:prstGeom prst="straightConnector1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" name="Shape 913"/>
            <p:cNvCxnSpPr>
              <a:cxnSpLocks noChangeShapeType="1"/>
            </p:cNvCxnSpPr>
            <p:nvPr/>
          </p:nvCxnSpPr>
          <p:spPr bwMode="auto">
            <a:xfrm>
              <a:off x="2916238" y="2205038"/>
              <a:ext cx="0" cy="647700"/>
            </a:xfrm>
            <a:prstGeom prst="straightConnector1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Shape 914"/>
            <p:cNvSpPr txBox="1">
              <a:spLocks noChangeArrowheads="1"/>
            </p:cNvSpPr>
            <p:nvPr/>
          </p:nvSpPr>
          <p:spPr bwMode="auto">
            <a:xfrm>
              <a:off x="506413" y="2225675"/>
              <a:ext cx="93662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>
                  <a:latin typeface="Calibri" panose="020F0502020204030204" pitchFamily="34" charset="0"/>
                  <a:sym typeface="Calibri" panose="020F0502020204030204" pitchFamily="34" charset="0"/>
                </a:rPr>
                <a:t>Концепция стратегического </a:t>
              </a:r>
            </a:p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>
                  <a:latin typeface="Calibri" panose="020F0502020204030204" pitchFamily="34" charset="0"/>
                  <a:sym typeface="Calibri" panose="020F0502020204030204" pitchFamily="34" charset="0"/>
                </a:rPr>
                <a:t>развития</a:t>
              </a:r>
            </a:p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ru-RU" altLang="ru-RU" sz="600">
                <a:latin typeface="Calibri" panose="020F0502020204030204" pitchFamily="34" charset="0"/>
                <a:sym typeface="Calibri" panose="020F0502020204030204" pitchFamily="34" charset="0"/>
              </a:endParaRPr>
            </a:p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>
                  <a:latin typeface="Calibri" panose="020F0502020204030204" pitchFamily="34" charset="0"/>
                  <a:sym typeface="Calibri" panose="020F0502020204030204" pitchFamily="34" charset="0"/>
                </a:rPr>
                <a:t>Годовой Бизнес- план</a:t>
              </a:r>
            </a:p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ru-RU" altLang="ru-RU" sz="600">
                <a:latin typeface="Calibri" panose="020F0502020204030204" pitchFamily="34" charset="0"/>
                <a:sym typeface="Calibri" panose="020F0502020204030204" pitchFamily="34" charset="0"/>
              </a:endParaRPr>
            </a:p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>
                  <a:latin typeface="Calibri" panose="020F0502020204030204" pitchFamily="34" charset="0"/>
                  <a:sym typeface="Calibri" panose="020F0502020204030204" pitchFamily="34" charset="0"/>
                </a:rPr>
                <a:t>Утвержденный годовой бюджет</a:t>
              </a:r>
            </a:p>
          </p:txBody>
        </p:sp>
        <p:cxnSp>
          <p:nvCxnSpPr>
            <p:cNvPr id="135" name="Shape 915"/>
            <p:cNvCxnSpPr>
              <a:cxnSpLocks noChangeShapeType="1"/>
            </p:cNvCxnSpPr>
            <p:nvPr/>
          </p:nvCxnSpPr>
          <p:spPr bwMode="auto">
            <a:xfrm>
              <a:off x="471488" y="2335213"/>
              <a:ext cx="73025" cy="0"/>
            </a:xfrm>
            <a:prstGeom prst="straightConnector1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6" name="Shape 916"/>
            <p:cNvCxnSpPr>
              <a:cxnSpLocks noChangeShapeType="1"/>
            </p:cNvCxnSpPr>
            <p:nvPr/>
          </p:nvCxnSpPr>
          <p:spPr bwMode="auto">
            <a:xfrm>
              <a:off x="468313" y="2565400"/>
              <a:ext cx="95250" cy="0"/>
            </a:xfrm>
            <a:prstGeom prst="straightConnector1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7" name="Shape 917"/>
            <p:cNvCxnSpPr>
              <a:cxnSpLocks noChangeShapeType="1"/>
            </p:cNvCxnSpPr>
            <p:nvPr/>
          </p:nvCxnSpPr>
          <p:spPr bwMode="auto">
            <a:xfrm>
              <a:off x="468313" y="2781300"/>
              <a:ext cx="95250" cy="0"/>
            </a:xfrm>
            <a:prstGeom prst="straightConnector1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Shape 918"/>
            <p:cNvSpPr txBox="1">
              <a:spLocks noChangeArrowheads="1"/>
            </p:cNvSpPr>
            <p:nvPr/>
          </p:nvSpPr>
          <p:spPr bwMode="auto">
            <a:xfrm>
              <a:off x="1703388" y="2205038"/>
              <a:ext cx="923925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>
                  <a:latin typeface="Calibri" panose="020F0502020204030204" pitchFamily="34" charset="0"/>
                  <a:sym typeface="Calibri" panose="020F0502020204030204" pitchFamily="34" charset="0"/>
                </a:rPr>
                <a:t>Маркетинговая стратегия</a:t>
              </a:r>
            </a:p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ru-RU" altLang="ru-RU" sz="600">
                <a:latin typeface="Calibri" panose="020F0502020204030204" pitchFamily="34" charset="0"/>
                <a:sym typeface="Calibri" panose="020F0502020204030204" pitchFamily="34" charset="0"/>
              </a:endParaRPr>
            </a:p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>
                  <a:latin typeface="Calibri" panose="020F0502020204030204" pitchFamily="34" charset="0"/>
                  <a:sym typeface="Calibri" panose="020F0502020204030204" pitchFamily="34" charset="0"/>
                </a:rPr>
                <a:t>Прогноз продаж</a:t>
              </a:r>
            </a:p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ru-RU" altLang="ru-RU" sz="600">
                <a:latin typeface="Calibri" panose="020F0502020204030204" pitchFamily="34" charset="0"/>
                <a:sym typeface="Calibri" panose="020F0502020204030204" pitchFamily="34" charset="0"/>
              </a:endParaRPr>
            </a:p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>
                  <a:latin typeface="Calibri" panose="020F0502020204030204" pitchFamily="34" charset="0"/>
                  <a:sym typeface="Calibri" panose="020F0502020204030204" pitchFamily="34" charset="0"/>
                </a:rPr>
                <a:t>Позиционирование на рынке мед. услуг</a:t>
              </a:r>
            </a:p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ru-RU" altLang="ru-RU" sz="600">
                <a:latin typeface="Calibri" panose="020F0502020204030204" pitchFamily="34" charset="0"/>
                <a:sym typeface="Calibri" panose="020F0502020204030204" pitchFamily="34" charset="0"/>
              </a:endParaRPr>
            </a:p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>
                  <a:latin typeface="Calibri" panose="020F0502020204030204" pitchFamily="34" charset="0"/>
                  <a:sym typeface="Calibri" panose="020F0502020204030204" pitchFamily="34" charset="0"/>
                </a:rPr>
                <a:t>Анализ рынка мед. услуг</a:t>
              </a:r>
            </a:p>
          </p:txBody>
        </p:sp>
        <p:cxnSp>
          <p:nvCxnSpPr>
            <p:cNvPr id="139" name="Shape 919"/>
            <p:cNvCxnSpPr>
              <a:cxnSpLocks noChangeShapeType="1"/>
            </p:cNvCxnSpPr>
            <p:nvPr/>
          </p:nvCxnSpPr>
          <p:spPr bwMode="auto">
            <a:xfrm>
              <a:off x="1619250" y="2276475"/>
              <a:ext cx="95250" cy="0"/>
            </a:xfrm>
            <a:prstGeom prst="straightConnector1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" name="Shape 920"/>
            <p:cNvCxnSpPr>
              <a:cxnSpLocks noChangeShapeType="1"/>
            </p:cNvCxnSpPr>
            <p:nvPr/>
          </p:nvCxnSpPr>
          <p:spPr bwMode="auto">
            <a:xfrm>
              <a:off x="1619250" y="2420938"/>
              <a:ext cx="95250" cy="0"/>
            </a:xfrm>
            <a:prstGeom prst="straightConnector1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Shape 921"/>
            <p:cNvCxnSpPr>
              <a:cxnSpLocks noChangeShapeType="1"/>
            </p:cNvCxnSpPr>
            <p:nvPr/>
          </p:nvCxnSpPr>
          <p:spPr bwMode="auto">
            <a:xfrm>
              <a:off x="1619250" y="2636838"/>
              <a:ext cx="84138" cy="0"/>
            </a:xfrm>
            <a:prstGeom prst="straightConnector1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Shape 922"/>
            <p:cNvCxnSpPr>
              <a:cxnSpLocks noChangeShapeType="1"/>
            </p:cNvCxnSpPr>
            <p:nvPr/>
          </p:nvCxnSpPr>
          <p:spPr bwMode="auto">
            <a:xfrm>
              <a:off x="2916238" y="2349500"/>
              <a:ext cx="84137" cy="0"/>
            </a:xfrm>
            <a:prstGeom prst="straightConnector1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" name="Shape 923"/>
            <p:cNvSpPr txBox="1">
              <a:spLocks noChangeArrowheads="1"/>
            </p:cNvSpPr>
            <p:nvPr/>
          </p:nvSpPr>
          <p:spPr bwMode="auto">
            <a:xfrm>
              <a:off x="2987675" y="2205038"/>
              <a:ext cx="1079500" cy="74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>
                  <a:latin typeface="Calibri" panose="020F0502020204030204" pitchFamily="34" charset="0"/>
                  <a:sym typeface="Calibri" panose="020F0502020204030204" pitchFamily="34" charset="0"/>
                </a:rPr>
                <a:t>Проектировать медицинские программы, услуги, оболочки услуги</a:t>
              </a:r>
            </a:p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ru-RU" altLang="ru-RU" sz="600">
                <a:latin typeface="Calibri" panose="020F0502020204030204" pitchFamily="34" charset="0"/>
                <a:sym typeface="Calibri" panose="020F0502020204030204" pitchFamily="34" charset="0"/>
              </a:endParaRPr>
            </a:p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>
                  <a:latin typeface="Calibri" panose="020F0502020204030204" pitchFamily="34" charset="0"/>
                  <a:sym typeface="Calibri" panose="020F0502020204030204" pitchFamily="34" charset="0"/>
                </a:rPr>
                <a:t>Проектировать произв.мощности</a:t>
              </a:r>
            </a:p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ru-RU" altLang="ru-RU" sz="600">
                <a:latin typeface="Calibri" panose="020F0502020204030204" pitchFamily="34" charset="0"/>
                <a:sym typeface="Calibri" panose="020F0502020204030204" pitchFamily="34" charset="0"/>
              </a:endParaRPr>
            </a:p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>
                  <a:latin typeface="Calibri" panose="020F0502020204030204" pitchFamily="34" charset="0"/>
                  <a:sym typeface="Calibri" panose="020F0502020204030204" pitchFamily="34" charset="0"/>
                </a:rPr>
                <a:t>Проектировать БП и структуры</a:t>
              </a:r>
            </a:p>
          </p:txBody>
        </p:sp>
        <p:cxnSp>
          <p:nvCxnSpPr>
            <p:cNvPr id="144" name="Shape 924"/>
            <p:cNvCxnSpPr>
              <a:cxnSpLocks noChangeShapeType="1"/>
            </p:cNvCxnSpPr>
            <p:nvPr/>
          </p:nvCxnSpPr>
          <p:spPr bwMode="auto">
            <a:xfrm>
              <a:off x="2916238" y="2565400"/>
              <a:ext cx="84137" cy="0"/>
            </a:xfrm>
            <a:prstGeom prst="straightConnector1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5" name="Shape 925"/>
            <p:cNvCxnSpPr>
              <a:cxnSpLocks noChangeShapeType="1"/>
            </p:cNvCxnSpPr>
            <p:nvPr/>
          </p:nvCxnSpPr>
          <p:spPr bwMode="auto">
            <a:xfrm>
              <a:off x="2916238" y="2852738"/>
              <a:ext cx="84137" cy="0"/>
            </a:xfrm>
            <a:prstGeom prst="straightConnector1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Shape 926"/>
            <p:cNvSpPr>
              <a:spLocks noChangeArrowheads="1"/>
            </p:cNvSpPr>
            <p:nvPr/>
          </p:nvSpPr>
          <p:spPr bwMode="auto">
            <a:xfrm rot="5400000">
              <a:off x="5195888" y="1581150"/>
              <a:ext cx="504825" cy="1031875"/>
            </a:xfrm>
            <a:prstGeom prst="homePlate">
              <a:avLst>
                <a:gd name="adj" fmla="val 10801"/>
              </a:avLst>
            </a:prstGeom>
            <a:solidFill>
              <a:srgbClr val="DEEBF7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7" name="Shape 927"/>
            <p:cNvSpPr txBox="1">
              <a:spLocks noChangeArrowheads="1"/>
            </p:cNvSpPr>
            <p:nvPr/>
          </p:nvSpPr>
          <p:spPr bwMode="auto">
            <a:xfrm>
              <a:off x="4932363" y="1844675"/>
              <a:ext cx="1031875" cy="47783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 b="1" dirty="0" err="1">
                  <a:latin typeface="Calibri" panose="020F0502020204030204" pitchFamily="34" charset="0"/>
                  <a:sym typeface="Calibri" panose="020F0502020204030204" pitchFamily="34" charset="0"/>
                </a:rPr>
                <a:t>Осуществить</a:t>
              </a:r>
              <a:r>
                <a:rPr lang="en-US" altLang="ru-RU" sz="600" b="1" dirty="0">
                  <a:latin typeface="Calibri" panose="020F0502020204030204" pitchFamily="34" charset="0"/>
                  <a:sym typeface="Calibri" panose="020F0502020204030204" pitchFamily="34" charset="0"/>
                </a:rPr>
                <a:t> </a:t>
              </a:r>
              <a:r>
                <a:rPr lang="en-US" altLang="ru-RU" sz="600" b="1" dirty="0" err="1">
                  <a:latin typeface="Calibri" panose="020F0502020204030204" pitchFamily="34" charset="0"/>
                  <a:sym typeface="Calibri" panose="020F0502020204030204" pitchFamily="34" charset="0"/>
                </a:rPr>
                <a:t>оперативное</a:t>
              </a:r>
              <a:r>
                <a:rPr lang="en-US" altLang="ru-RU" sz="600" b="1" dirty="0">
                  <a:latin typeface="Calibri" panose="020F0502020204030204" pitchFamily="34" charset="0"/>
                  <a:sym typeface="Calibri" panose="020F0502020204030204" pitchFamily="34" charset="0"/>
                </a:rPr>
                <a:t> </a:t>
              </a:r>
              <a:r>
                <a:rPr lang="en-US" altLang="ru-RU" sz="600" b="1" dirty="0" err="1">
                  <a:latin typeface="Calibri" panose="020F0502020204030204" pitchFamily="34" charset="0"/>
                  <a:sym typeface="Calibri" panose="020F0502020204030204" pitchFamily="34" charset="0"/>
                </a:rPr>
                <a:t>управление</a:t>
              </a:r>
              <a:endParaRPr lang="en-US" altLang="ru-RU" sz="600" b="1" dirty="0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48" name="Shape 928"/>
            <p:cNvSpPr>
              <a:spLocks noChangeArrowheads="1"/>
            </p:cNvSpPr>
            <p:nvPr/>
          </p:nvSpPr>
          <p:spPr bwMode="auto">
            <a:xfrm rot="5400000">
              <a:off x="6444456" y="1485107"/>
              <a:ext cx="504825" cy="1223962"/>
            </a:xfrm>
            <a:prstGeom prst="homePlate">
              <a:avLst>
                <a:gd name="adj" fmla="val 10801"/>
              </a:avLst>
            </a:prstGeom>
            <a:solidFill>
              <a:srgbClr val="DEEBF7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9" name="Shape 929"/>
            <p:cNvSpPr txBox="1">
              <a:spLocks noChangeArrowheads="1"/>
            </p:cNvSpPr>
            <p:nvPr/>
          </p:nvSpPr>
          <p:spPr bwMode="auto">
            <a:xfrm>
              <a:off x="6084888" y="1844675"/>
              <a:ext cx="1223962" cy="47783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 b="1">
                  <a:latin typeface="Calibri" panose="020F0502020204030204" pitchFamily="34" charset="0"/>
                  <a:sym typeface="Calibri" panose="020F0502020204030204" pitchFamily="34" charset="0"/>
                </a:rPr>
                <a:t>Осуществить управление системой менеджмента качества</a:t>
              </a:r>
            </a:p>
          </p:txBody>
        </p:sp>
        <p:sp>
          <p:nvSpPr>
            <p:cNvPr id="150" name="Shape 930"/>
            <p:cNvSpPr>
              <a:spLocks noChangeArrowheads="1"/>
            </p:cNvSpPr>
            <p:nvPr/>
          </p:nvSpPr>
          <p:spPr bwMode="auto">
            <a:xfrm rot="5400000">
              <a:off x="7812088" y="1412875"/>
              <a:ext cx="504825" cy="1368425"/>
            </a:xfrm>
            <a:prstGeom prst="homePlate">
              <a:avLst>
                <a:gd name="adj" fmla="val 11069"/>
              </a:avLst>
            </a:prstGeom>
            <a:solidFill>
              <a:srgbClr val="DEEBF7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1" name="Shape 931"/>
            <p:cNvSpPr txBox="1">
              <a:spLocks noChangeArrowheads="1"/>
            </p:cNvSpPr>
            <p:nvPr/>
          </p:nvSpPr>
          <p:spPr bwMode="auto">
            <a:xfrm>
              <a:off x="7380288" y="1844675"/>
              <a:ext cx="1368425" cy="47625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 b="1" dirty="0" err="1">
                  <a:latin typeface="Calibri" panose="020F0502020204030204" pitchFamily="34" charset="0"/>
                  <a:sym typeface="Calibri" panose="020F0502020204030204" pitchFamily="34" charset="0"/>
                </a:rPr>
                <a:t>Осуществить</a:t>
              </a:r>
              <a:r>
                <a:rPr lang="en-US" altLang="ru-RU" sz="600" b="1" dirty="0">
                  <a:latin typeface="Calibri" panose="020F0502020204030204" pitchFamily="34" charset="0"/>
                  <a:sym typeface="Calibri" panose="020F0502020204030204" pitchFamily="34" charset="0"/>
                </a:rPr>
                <a:t> </a:t>
              </a:r>
              <a:r>
                <a:rPr lang="en-US" altLang="ru-RU" sz="600" b="1" dirty="0" err="1">
                  <a:latin typeface="Calibri" panose="020F0502020204030204" pitchFamily="34" charset="0"/>
                  <a:sym typeface="Calibri" panose="020F0502020204030204" pitchFamily="34" charset="0"/>
                </a:rPr>
                <a:t>стратегический</a:t>
              </a:r>
              <a:r>
                <a:rPr lang="en-US" altLang="ru-RU" sz="600" b="1" dirty="0">
                  <a:latin typeface="Calibri" panose="020F0502020204030204" pitchFamily="34" charset="0"/>
                  <a:sym typeface="Calibri" panose="020F0502020204030204" pitchFamily="34" charset="0"/>
                </a:rPr>
                <a:t> </a:t>
              </a:r>
              <a:r>
                <a:rPr lang="en-US" altLang="ru-RU" sz="600" b="1" dirty="0" err="1">
                  <a:latin typeface="Calibri" panose="020F0502020204030204" pitchFamily="34" charset="0"/>
                  <a:sym typeface="Calibri" panose="020F0502020204030204" pitchFamily="34" charset="0"/>
                </a:rPr>
                <a:t>оперативный</a:t>
              </a:r>
              <a:r>
                <a:rPr lang="en-US" altLang="ru-RU" sz="600" b="1" dirty="0">
                  <a:latin typeface="Calibri" panose="020F0502020204030204" pitchFamily="34" charset="0"/>
                  <a:sym typeface="Calibri" panose="020F0502020204030204" pitchFamily="34" charset="0"/>
                </a:rPr>
                <a:t> </a:t>
              </a:r>
              <a:r>
                <a:rPr lang="en-US" altLang="ru-RU" sz="600" b="1" dirty="0" err="1">
                  <a:latin typeface="Calibri" panose="020F0502020204030204" pitchFamily="34" charset="0"/>
                  <a:sym typeface="Calibri" panose="020F0502020204030204" pitchFamily="34" charset="0"/>
                </a:rPr>
                <a:t>мониторинг</a:t>
              </a:r>
              <a:r>
                <a:rPr lang="en-US" altLang="ru-RU" sz="600" b="1" dirty="0">
                  <a:latin typeface="Calibri" panose="020F0502020204030204" pitchFamily="34" charset="0"/>
                  <a:sym typeface="Calibri" panose="020F0502020204030204" pitchFamily="34" charset="0"/>
                </a:rPr>
                <a:t> ФХ </a:t>
              </a:r>
              <a:r>
                <a:rPr lang="en-US" altLang="ru-RU" sz="600" b="1" dirty="0" err="1">
                  <a:latin typeface="Calibri" panose="020F0502020204030204" pitchFamily="34" charset="0"/>
                  <a:sym typeface="Calibri" panose="020F0502020204030204" pitchFamily="34" charset="0"/>
                </a:rPr>
                <a:t>деятельности</a:t>
              </a:r>
              <a:endParaRPr lang="en-US" altLang="ru-RU" sz="600" b="1" dirty="0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52" name="Shape 932"/>
            <p:cNvSpPr txBox="1">
              <a:spLocks noChangeArrowheads="1"/>
            </p:cNvSpPr>
            <p:nvPr/>
          </p:nvSpPr>
          <p:spPr bwMode="auto">
            <a:xfrm>
              <a:off x="5003800" y="2349500"/>
              <a:ext cx="1081088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 dirty="0" err="1">
                  <a:latin typeface="Calibri" panose="020F0502020204030204" pitchFamily="34" charset="0"/>
                  <a:sym typeface="Calibri" panose="020F0502020204030204" pitchFamily="34" charset="0"/>
                </a:rPr>
                <a:t>Оперативное</a:t>
              </a:r>
              <a:r>
                <a:rPr lang="en-US" altLang="ru-RU" sz="600" dirty="0">
                  <a:latin typeface="Calibri" panose="020F0502020204030204" pitchFamily="34" charset="0"/>
                  <a:sym typeface="Calibri" panose="020F0502020204030204" pitchFamily="34" charset="0"/>
                </a:rPr>
                <a:t> </a:t>
              </a:r>
              <a:r>
                <a:rPr lang="en-US" altLang="ru-RU" sz="600" dirty="0" err="1">
                  <a:latin typeface="Calibri" panose="020F0502020204030204" pitchFamily="34" charset="0"/>
                  <a:sym typeface="Calibri" panose="020F0502020204030204" pitchFamily="34" charset="0"/>
                </a:rPr>
                <a:t>управление</a:t>
              </a:r>
              <a:endParaRPr lang="en-US" altLang="ru-RU" sz="600" dirty="0">
                <a:latin typeface="Calibri" panose="020F0502020204030204" pitchFamily="34" charset="0"/>
                <a:sym typeface="Calibri" panose="020F0502020204030204" pitchFamily="34" charset="0"/>
              </a:endParaRPr>
            </a:p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ru-RU" altLang="ru-RU" sz="600" dirty="0">
                <a:latin typeface="Calibri" panose="020F0502020204030204" pitchFamily="34" charset="0"/>
                <a:sym typeface="Calibri" panose="020F0502020204030204" pitchFamily="34" charset="0"/>
              </a:endParaRPr>
            </a:p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 dirty="0" err="1">
                  <a:latin typeface="Calibri" panose="020F0502020204030204" pitchFamily="34" charset="0"/>
                  <a:sym typeface="Calibri" panose="020F0502020204030204" pitchFamily="34" charset="0"/>
                </a:rPr>
                <a:t>Оперативная</a:t>
              </a:r>
              <a:r>
                <a:rPr lang="en-US" altLang="ru-RU" sz="600" dirty="0">
                  <a:latin typeface="Calibri" panose="020F0502020204030204" pitchFamily="34" charset="0"/>
                  <a:sym typeface="Calibri" panose="020F0502020204030204" pitchFamily="34" charset="0"/>
                </a:rPr>
                <a:t> </a:t>
              </a:r>
              <a:r>
                <a:rPr lang="en-US" altLang="ru-RU" sz="600" dirty="0" err="1">
                  <a:latin typeface="Calibri" panose="020F0502020204030204" pitchFamily="34" charset="0"/>
                  <a:sym typeface="Calibri" panose="020F0502020204030204" pitchFamily="34" charset="0"/>
                </a:rPr>
                <a:t>координация</a:t>
              </a:r>
              <a:endParaRPr lang="en-US" altLang="ru-RU" sz="600" dirty="0">
                <a:latin typeface="Calibri" panose="020F0502020204030204" pitchFamily="34" charset="0"/>
                <a:sym typeface="Calibri" panose="020F0502020204030204" pitchFamily="34" charset="0"/>
              </a:endParaRPr>
            </a:p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ru-RU" altLang="ru-RU" sz="600" dirty="0">
                <a:latin typeface="Calibri" panose="020F0502020204030204" pitchFamily="34" charset="0"/>
                <a:sym typeface="Calibri" panose="020F0502020204030204" pitchFamily="34" charset="0"/>
              </a:endParaRPr>
            </a:p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 dirty="0" err="1">
                  <a:latin typeface="Calibri" panose="020F0502020204030204" pitchFamily="34" charset="0"/>
                  <a:sym typeface="Calibri" panose="020F0502020204030204" pitchFamily="34" charset="0"/>
                </a:rPr>
                <a:t>Оперативный</a:t>
              </a:r>
              <a:r>
                <a:rPr lang="en-US" altLang="ru-RU" sz="600" dirty="0">
                  <a:latin typeface="Calibri" panose="020F0502020204030204" pitchFamily="34" charset="0"/>
                  <a:sym typeface="Calibri" panose="020F0502020204030204" pitchFamily="34" charset="0"/>
                </a:rPr>
                <a:t> </a:t>
              </a:r>
              <a:r>
                <a:rPr lang="en-US" altLang="ru-RU" sz="600" dirty="0" err="1">
                  <a:latin typeface="Calibri" panose="020F0502020204030204" pitchFamily="34" charset="0"/>
                  <a:sym typeface="Calibri" panose="020F0502020204030204" pitchFamily="34" charset="0"/>
                </a:rPr>
                <a:t>контроль</a:t>
              </a:r>
              <a:endParaRPr lang="en-US" altLang="ru-RU" sz="600" dirty="0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53" name="Shape 933"/>
            <p:cNvSpPr txBox="1">
              <a:spLocks noChangeArrowheads="1"/>
            </p:cNvSpPr>
            <p:nvPr/>
          </p:nvSpPr>
          <p:spPr bwMode="auto">
            <a:xfrm>
              <a:off x="6248400" y="2349500"/>
              <a:ext cx="1276350" cy="67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>
                  <a:latin typeface="Calibri" panose="020F0502020204030204" pitchFamily="34" charset="0"/>
                  <a:sym typeface="Calibri" panose="020F0502020204030204" pitchFamily="34" charset="0"/>
                </a:rPr>
                <a:t>Оказание медуслуг в соответствии с СМК</a:t>
              </a:r>
            </a:p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ru-RU" altLang="ru-RU" sz="600">
                <a:latin typeface="Calibri" panose="020F0502020204030204" pitchFamily="34" charset="0"/>
                <a:sym typeface="Calibri" panose="020F0502020204030204" pitchFamily="34" charset="0"/>
              </a:endParaRPr>
            </a:p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>
                  <a:latin typeface="Calibri" panose="020F0502020204030204" pitchFamily="34" charset="0"/>
                  <a:sym typeface="Calibri" panose="020F0502020204030204" pitchFamily="34" charset="0"/>
                </a:rPr>
                <a:t>Контроль удовлетворенности</a:t>
              </a:r>
            </a:p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ru-RU" altLang="ru-RU" sz="600">
                <a:latin typeface="Calibri" panose="020F0502020204030204" pitchFamily="34" charset="0"/>
                <a:sym typeface="Calibri" panose="020F0502020204030204" pitchFamily="34" charset="0"/>
              </a:endParaRPr>
            </a:p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>
                  <a:latin typeface="Calibri" panose="020F0502020204030204" pitchFamily="34" charset="0"/>
                  <a:sym typeface="Calibri" panose="020F0502020204030204" pitchFamily="34" charset="0"/>
                </a:rPr>
                <a:t>Соответствие стандартов,процедур,</a:t>
              </a:r>
            </a:p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>
                  <a:latin typeface="Calibri" panose="020F0502020204030204" pitchFamily="34" charset="0"/>
                  <a:sym typeface="Calibri" panose="020F0502020204030204" pitchFamily="34" charset="0"/>
                </a:rPr>
                <a:t>документооборота</a:t>
              </a:r>
            </a:p>
          </p:txBody>
        </p:sp>
        <p:sp>
          <p:nvSpPr>
            <p:cNvPr id="154" name="Shape 934"/>
            <p:cNvSpPr txBox="1">
              <a:spLocks noChangeArrowheads="1"/>
            </p:cNvSpPr>
            <p:nvPr/>
          </p:nvSpPr>
          <p:spPr bwMode="auto">
            <a:xfrm>
              <a:off x="7451725" y="2349500"/>
              <a:ext cx="13811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>
                  <a:latin typeface="Calibri" panose="020F0502020204030204" pitchFamily="34" charset="0"/>
                  <a:sym typeface="Calibri" panose="020F0502020204030204" pitchFamily="34" charset="0"/>
                </a:rPr>
                <a:t>Анализ финансово-хозяйственной деятельности Учреждения</a:t>
              </a:r>
            </a:p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ru-RU" altLang="ru-RU" sz="600">
                <a:latin typeface="Calibri" panose="020F0502020204030204" pitchFamily="34" charset="0"/>
                <a:sym typeface="Calibri" panose="020F0502020204030204" pitchFamily="34" charset="0"/>
              </a:endParaRPr>
            </a:p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>
                  <a:latin typeface="Calibri" panose="020F0502020204030204" pitchFamily="34" charset="0"/>
                  <a:sym typeface="Calibri" panose="020F0502020204030204" pitchFamily="34" charset="0"/>
                </a:rPr>
                <a:t>Определение ключевых показателей эффективности (KPI)</a:t>
              </a:r>
            </a:p>
          </p:txBody>
        </p:sp>
        <p:cxnSp>
          <p:nvCxnSpPr>
            <p:cNvPr id="155" name="Shape 935"/>
            <p:cNvCxnSpPr>
              <a:cxnSpLocks noChangeShapeType="1"/>
            </p:cNvCxnSpPr>
            <p:nvPr/>
          </p:nvCxnSpPr>
          <p:spPr bwMode="auto">
            <a:xfrm>
              <a:off x="1619250" y="2852738"/>
              <a:ext cx="69850" cy="0"/>
            </a:xfrm>
            <a:prstGeom prst="straightConnector1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6" name="Shape 936"/>
            <p:cNvSpPr txBox="1">
              <a:spLocks noChangeArrowheads="1"/>
            </p:cNvSpPr>
            <p:nvPr/>
          </p:nvSpPr>
          <p:spPr bwMode="auto">
            <a:xfrm>
              <a:off x="690563" y="1630363"/>
              <a:ext cx="496887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 b="1">
                  <a:latin typeface="Calibri" panose="020F0502020204030204" pitchFamily="34" charset="0"/>
                  <a:sym typeface="Calibri" panose="020F0502020204030204" pitchFamily="34" charset="0"/>
                </a:rPr>
                <a:t>БП 1</a:t>
              </a:r>
            </a:p>
          </p:txBody>
        </p:sp>
        <p:sp>
          <p:nvSpPr>
            <p:cNvPr id="157" name="Shape 937"/>
            <p:cNvSpPr txBox="1">
              <a:spLocks noChangeArrowheads="1"/>
            </p:cNvSpPr>
            <p:nvPr/>
          </p:nvSpPr>
          <p:spPr bwMode="auto">
            <a:xfrm>
              <a:off x="1843088" y="1628775"/>
              <a:ext cx="496887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 b="1">
                  <a:latin typeface="Calibri" panose="020F0502020204030204" pitchFamily="34" charset="0"/>
                  <a:sym typeface="Calibri" panose="020F0502020204030204" pitchFamily="34" charset="0"/>
                </a:rPr>
                <a:t>БП 2</a:t>
              </a:r>
            </a:p>
          </p:txBody>
        </p:sp>
        <p:sp>
          <p:nvSpPr>
            <p:cNvPr id="158" name="Shape 938"/>
            <p:cNvSpPr txBox="1">
              <a:spLocks noChangeArrowheads="1"/>
            </p:cNvSpPr>
            <p:nvPr/>
          </p:nvSpPr>
          <p:spPr bwMode="auto">
            <a:xfrm>
              <a:off x="3190875" y="1630363"/>
              <a:ext cx="474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 b="1">
                  <a:latin typeface="Calibri" panose="020F0502020204030204" pitchFamily="34" charset="0"/>
                  <a:sym typeface="Calibri" panose="020F0502020204030204" pitchFamily="34" charset="0"/>
                </a:rPr>
                <a:t>БП 3</a:t>
              </a:r>
            </a:p>
          </p:txBody>
        </p:sp>
        <p:sp>
          <p:nvSpPr>
            <p:cNvPr id="159" name="Shape 939"/>
            <p:cNvSpPr txBox="1">
              <a:spLocks noChangeArrowheads="1"/>
            </p:cNvSpPr>
            <p:nvPr/>
          </p:nvSpPr>
          <p:spPr bwMode="auto">
            <a:xfrm>
              <a:off x="5227638" y="1630363"/>
              <a:ext cx="496887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 b="1">
                  <a:latin typeface="Calibri" panose="020F0502020204030204" pitchFamily="34" charset="0"/>
                  <a:sym typeface="Calibri" panose="020F0502020204030204" pitchFamily="34" charset="0"/>
                </a:rPr>
                <a:t>БП 12</a:t>
              </a:r>
            </a:p>
          </p:txBody>
        </p:sp>
        <p:sp>
          <p:nvSpPr>
            <p:cNvPr id="160" name="Shape 940"/>
            <p:cNvSpPr txBox="1">
              <a:spLocks noChangeArrowheads="1"/>
            </p:cNvSpPr>
            <p:nvPr/>
          </p:nvSpPr>
          <p:spPr bwMode="auto">
            <a:xfrm>
              <a:off x="6443663" y="1628775"/>
              <a:ext cx="496887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 b="1">
                  <a:latin typeface="Calibri" panose="020F0502020204030204" pitchFamily="34" charset="0"/>
                  <a:sym typeface="Calibri" panose="020F0502020204030204" pitchFamily="34" charset="0"/>
                </a:rPr>
                <a:t>БП 13</a:t>
              </a:r>
            </a:p>
          </p:txBody>
        </p:sp>
        <p:sp>
          <p:nvSpPr>
            <p:cNvPr id="161" name="Shape 941"/>
            <p:cNvSpPr txBox="1">
              <a:spLocks noChangeArrowheads="1"/>
            </p:cNvSpPr>
            <p:nvPr/>
          </p:nvSpPr>
          <p:spPr bwMode="auto">
            <a:xfrm>
              <a:off x="7891463" y="1641475"/>
              <a:ext cx="496887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 b="1" dirty="0">
                  <a:latin typeface="Calibri" panose="020F0502020204030204" pitchFamily="34" charset="0"/>
                  <a:sym typeface="Calibri" panose="020F0502020204030204" pitchFamily="34" charset="0"/>
                </a:rPr>
                <a:t>БП 14</a:t>
              </a:r>
            </a:p>
          </p:txBody>
        </p:sp>
        <p:sp>
          <p:nvSpPr>
            <p:cNvPr id="162" name="Shape 942"/>
            <p:cNvSpPr>
              <a:spLocks noChangeArrowheads="1"/>
            </p:cNvSpPr>
            <p:nvPr/>
          </p:nvSpPr>
          <p:spPr bwMode="auto">
            <a:xfrm>
              <a:off x="395288" y="3429000"/>
              <a:ext cx="1081087" cy="431800"/>
            </a:xfrm>
            <a:prstGeom prst="homePlate">
              <a:avLst>
                <a:gd name="adj" fmla="val 15787"/>
              </a:avLst>
            </a:prstGeom>
            <a:solidFill>
              <a:srgbClr val="F7943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 b="1" dirty="0" err="1">
                  <a:latin typeface="Calibri" panose="020F0502020204030204" pitchFamily="34" charset="0"/>
                  <a:sym typeface="Calibri" panose="020F0502020204030204" pitchFamily="34" charset="0"/>
                </a:rPr>
                <a:t>Поиск</a:t>
              </a:r>
              <a:r>
                <a:rPr lang="en-US" altLang="ru-RU" sz="600" b="1" dirty="0">
                  <a:latin typeface="Calibri" panose="020F0502020204030204" pitchFamily="34" charset="0"/>
                  <a:sym typeface="Calibri" panose="020F0502020204030204" pitchFamily="34" charset="0"/>
                </a:rPr>
                <a:t> </a:t>
              </a:r>
              <a:r>
                <a:rPr lang="en-US" altLang="ru-RU" sz="600" b="1" dirty="0" err="1">
                  <a:latin typeface="Calibri" panose="020F0502020204030204" pitchFamily="34" charset="0"/>
                  <a:sym typeface="Calibri" panose="020F0502020204030204" pitchFamily="34" charset="0"/>
                </a:rPr>
                <a:t>клиентов</a:t>
              </a:r>
              <a:r>
                <a:rPr lang="en-US" altLang="ru-RU" sz="600" b="1" dirty="0">
                  <a:latin typeface="Calibri" panose="020F0502020204030204" pitchFamily="34" charset="0"/>
                  <a:sym typeface="Calibri" panose="020F0502020204030204" pitchFamily="34" charset="0"/>
                </a:rPr>
                <a:t>, </a:t>
              </a:r>
              <a:r>
                <a:rPr lang="en-US" altLang="ru-RU" sz="600" b="1" dirty="0" err="1">
                  <a:latin typeface="Calibri" panose="020F0502020204030204" pitchFamily="34" charset="0"/>
                  <a:sym typeface="Calibri" panose="020F0502020204030204" pitchFamily="34" charset="0"/>
                </a:rPr>
                <a:t>заключение</a:t>
              </a:r>
              <a:r>
                <a:rPr lang="en-US" altLang="ru-RU" sz="600" b="1" dirty="0">
                  <a:latin typeface="Calibri" panose="020F0502020204030204" pitchFamily="34" charset="0"/>
                  <a:sym typeface="Calibri" panose="020F0502020204030204" pitchFamily="34" charset="0"/>
                </a:rPr>
                <a:t> </a:t>
              </a:r>
              <a:r>
                <a:rPr lang="en-US" altLang="ru-RU" sz="600" b="1" dirty="0" err="1">
                  <a:latin typeface="Calibri" panose="020F0502020204030204" pitchFamily="34" charset="0"/>
                  <a:sym typeface="Calibri" panose="020F0502020204030204" pitchFamily="34" charset="0"/>
                </a:rPr>
                <a:t>договоров</a:t>
              </a:r>
              <a:endParaRPr lang="en-US" altLang="ru-RU" sz="600" b="1" dirty="0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63" name="Shape 943"/>
            <p:cNvSpPr>
              <a:spLocks noChangeArrowheads="1"/>
            </p:cNvSpPr>
            <p:nvPr/>
          </p:nvSpPr>
          <p:spPr bwMode="auto">
            <a:xfrm>
              <a:off x="1619250" y="3429000"/>
              <a:ext cx="1008063" cy="431800"/>
            </a:xfrm>
            <a:prstGeom prst="homePlate">
              <a:avLst>
                <a:gd name="adj" fmla="val 15164"/>
              </a:avLst>
            </a:prstGeom>
            <a:solidFill>
              <a:srgbClr val="F7943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 b="1" dirty="0" err="1">
                  <a:latin typeface="Calibri" panose="020F0502020204030204" pitchFamily="34" charset="0"/>
                  <a:sym typeface="Calibri" panose="020F0502020204030204" pitchFamily="34" charset="0"/>
                </a:rPr>
                <a:t>Сбор</a:t>
              </a:r>
              <a:r>
                <a:rPr lang="en-US" altLang="ru-RU" sz="600" b="1" dirty="0">
                  <a:latin typeface="Calibri" panose="020F0502020204030204" pitchFamily="34" charset="0"/>
                  <a:sym typeface="Calibri" panose="020F0502020204030204" pitchFamily="34" charset="0"/>
                </a:rPr>
                <a:t> и </a:t>
              </a:r>
              <a:r>
                <a:rPr lang="en-US" altLang="ru-RU" sz="600" b="1" dirty="0" err="1">
                  <a:latin typeface="Calibri" panose="020F0502020204030204" pitchFamily="34" charset="0"/>
                  <a:sym typeface="Calibri" panose="020F0502020204030204" pitchFamily="34" charset="0"/>
                </a:rPr>
                <a:t>консолидация</a:t>
              </a:r>
              <a:r>
                <a:rPr lang="en-US" altLang="ru-RU" sz="600" b="1" dirty="0">
                  <a:latin typeface="Calibri" panose="020F0502020204030204" pitchFamily="34" charset="0"/>
                  <a:sym typeface="Calibri" panose="020F0502020204030204" pitchFamily="34" charset="0"/>
                </a:rPr>
                <a:t> </a:t>
              </a:r>
              <a:r>
                <a:rPr lang="en-US" altLang="ru-RU" sz="600" b="1" dirty="0" err="1">
                  <a:latin typeface="Calibri" panose="020F0502020204030204" pitchFamily="34" charset="0"/>
                  <a:sym typeface="Calibri" panose="020F0502020204030204" pitchFamily="34" charset="0"/>
                </a:rPr>
                <a:t>заявок</a:t>
              </a:r>
              <a:r>
                <a:rPr lang="en-US" altLang="ru-RU" sz="600" b="1" dirty="0">
                  <a:latin typeface="Calibri" panose="020F0502020204030204" pitchFamily="34" charset="0"/>
                  <a:sym typeface="Calibri" panose="020F0502020204030204" pitchFamily="34" charset="0"/>
                </a:rPr>
                <a:t>  (</a:t>
              </a:r>
              <a:r>
                <a:rPr lang="en-US" altLang="ru-RU" sz="600" b="1" dirty="0" err="1">
                  <a:latin typeface="Calibri" panose="020F0502020204030204" pitchFamily="34" charset="0"/>
                  <a:sym typeface="Calibri" panose="020F0502020204030204" pitchFamily="34" charset="0"/>
                </a:rPr>
                <a:t>регистратура</a:t>
              </a:r>
              <a:r>
                <a:rPr lang="en-US" altLang="ru-RU" sz="600" b="1" dirty="0">
                  <a:latin typeface="Calibri" panose="020F0502020204030204" pitchFamily="34" charset="0"/>
                  <a:sym typeface="Calibri" panose="020F0502020204030204" pitchFamily="34" charset="0"/>
                </a:rPr>
                <a:t>) </a:t>
              </a:r>
            </a:p>
          </p:txBody>
        </p:sp>
        <p:sp>
          <p:nvSpPr>
            <p:cNvPr id="164" name="Shape 944"/>
            <p:cNvSpPr>
              <a:spLocks noChangeArrowheads="1"/>
            </p:cNvSpPr>
            <p:nvPr/>
          </p:nvSpPr>
          <p:spPr bwMode="auto">
            <a:xfrm>
              <a:off x="2771775" y="3429000"/>
              <a:ext cx="1079500" cy="431800"/>
            </a:xfrm>
            <a:prstGeom prst="homePlate">
              <a:avLst>
                <a:gd name="adj" fmla="val 15799"/>
              </a:avLst>
            </a:prstGeom>
            <a:solidFill>
              <a:srgbClr val="F7943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 b="1" dirty="0" err="1">
                  <a:latin typeface="Calibri" panose="020F0502020204030204" pitchFamily="34" charset="0"/>
                  <a:sym typeface="Calibri" panose="020F0502020204030204" pitchFamily="34" charset="0"/>
                </a:rPr>
                <a:t>Подготовка</a:t>
              </a:r>
              <a:r>
                <a:rPr lang="en-US" altLang="ru-RU" sz="600" b="1" dirty="0">
                  <a:latin typeface="Calibri" panose="020F0502020204030204" pitchFamily="34" charset="0"/>
                  <a:sym typeface="Calibri" panose="020F0502020204030204" pitchFamily="34" charset="0"/>
                </a:rPr>
                <a:t> </a:t>
              </a:r>
              <a:r>
                <a:rPr lang="en-US" altLang="ru-RU" sz="600" b="1" dirty="0" err="1">
                  <a:latin typeface="Calibri" panose="020F0502020204030204" pitchFamily="34" charset="0"/>
                  <a:sym typeface="Calibri" panose="020F0502020204030204" pitchFamily="34" charset="0"/>
                </a:rPr>
                <a:t>производства</a:t>
              </a:r>
              <a:r>
                <a:rPr lang="en-US" altLang="ru-RU" sz="600" b="1" dirty="0">
                  <a:latin typeface="Calibri" panose="020F0502020204030204" pitchFamily="34" charset="0"/>
                  <a:sym typeface="Calibri" panose="020F0502020204030204" pitchFamily="34" charset="0"/>
                </a:rPr>
                <a:t> </a:t>
              </a:r>
              <a:r>
                <a:rPr lang="en-US" altLang="ru-RU" sz="600" b="1" dirty="0" err="1">
                  <a:latin typeface="Calibri" panose="020F0502020204030204" pitchFamily="34" charset="0"/>
                  <a:sym typeface="Calibri" panose="020F0502020204030204" pitchFamily="34" charset="0"/>
                </a:rPr>
                <a:t>медицинской</a:t>
              </a:r>
              <a:r>
                <a:rPr lang="en-US" altLang="ru-RU" sz="600" b="1" dirty="0">
                  <a:latin typeface="Calibri" panose="020F0502020204030204" pitchFamily="34" charset="0"/>
                  <a:sym typeface="Calibri" panose="020F0502020204030204" pitchFamily="34" charset="0"/>
                </a:rPr>
                <a:t> </a:t>
              </a:r>
              <a:r>
                <a:rPr lang="en-US" altLang="ru-RU" sz="600" b="1" dirty="0" err="1">
                  <a:latin typeface="Calibri" panose="020F0502020204030204" pitchFamily="34" charset="0"/>
                  <a:sym typeface="Calibri" panose="020F0502020204030204" pitchFamily="34" charset="0"/>
                </a:rPr>
                <a:t>услуги</a:t>
              </a:r>
              <a:endParaRPr lang="en-US" altLang="ru-RU" sz="600" b="1" dirty="0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65" name="Shape 945"/>
            <p:cNvSpPr>
              <a:spLocks noChangeArrowheads="1"/>
            </p:cNvSpPr>
            <p:nvPr/>
          </p:nvSpPr>
          <p:spPr bwMode="auto">
            <a:xfrm>
              <a:off x="3995738" y="3429000"/>
              <a:ext cx="1008062" cy="431800"/>
            </a:xfrm>
            <a:prstGeom prst="homePlate">
              <a:avLst>
                <a:gd name="adj" fmla="val 15791"/>
              </a:avLst>
            </a:prstGeom>
            <a:solidFill>
              <a:srgbClr val="D6DCE5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 b="1">
                  <a:latin typeface="Calibri" panose="020F0502020204030204" pitchFamily="34" charset="0"/>
                  <a:sym typeface="Calibri" panose="020F0502020204030204" pitchFamily="34" charset="0"/>
                </a:rPr>
                <a:t>Осуществить производство мед . услуги</a:t>
              </a:r>
            </a:p>
          </p:txBody>
        </p:sp>
        <p:sp>
          <p:nvSpPr>
            <p:cNvPr id="166" name="Shape 946"/>
            <p:cNvSpPr>
              <a:spLocks noChangeArrowheads="1"/>
            </p:cNvSpPr>
            <p:nvPr/>
          </p:nvSpPr>
          <p:spPr bwMode="auto">
            <a:xfrm>
              <a:off x="5148263" y="3429000"/>
              <a:ext cx="1008062" cy="431800"/>
            </a:xfrm>
            <a:prstGeom prst="homePlate">
              <a:avLst>
                <a:gd name="adj" fmla="val 15791"/>
              </a:avLst>
            </a:prstGeom>
            <a:solidFill>
              <a:srgbClr val="D6DCE5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 b="1">
                  <a:latin typeface="Calibri" panose="020F0502020204030204" pitchFamily="34" charset="0"/>
                  <a:sym typeface="Calibri" panose="020F0502020204030204" pitchFamily="34" charset="0"/>
                </a:rPr>
                <a:t>Осуществить расчеты с контрагентами</a:t>
              </a:r>
            </a:p>
          </p:txBody>
        </p:sp>
        <p:sp>
          <p:nvSpPr>
            <p:cNvPr id="167" name="Shape 947"/>
            <p:cNvSpPr>
              <a:spLocks noChangeArrowheads="1"/>
            </p:cNvSpPr>
            <p:nvPr/>
          </p:nvSpPr>
          <p:spPr bwMode="auto">
            <a:xfrm>
              <a:off x="6300788" y="3429000"/>
              <a:ext cx="1150937" cy="431800"/>
            </a:xfrm>
            <a:prstGeom prst="homePlate">
              <a:avLst>
                <a:gd name="adj" fmla="val 15795"/>
              </a:avLst>
            </a:prstGeom>
            <a:solidFill>
              <a:srgbClr val="D6DCE5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 b="1">
                  <a:latin typeface="Calibri" panose="020F0502020204030204" pitchFamily="34" charset="0"/>
                  <a:sym typeface="Calibri" panose="020F0502020204030204" pitchFamily="34" charset="0"/>
                </a:rPr>
                <a:t>Осуществить мониторинг обслуживания клиентов</a:t>
              </a:r>
            </a:p>
          </p:txBody>
        </p:sp>
        <p:sp>
          <p:nvSpPr>
            <p:cNvPr id="168" name="Shape 948"/>
            <p:cNvSpPr>
              <a:spLocks noChangeArrowheads="1"/>
            </p:cNvSpPr>
            <p:nvPr/>
          </p:nvSpPr>
          <p:spPr bwMode="auto">
            <a:xfrm>
              <a:off x="7596188" y="3429000"/>
              <a:ext cx="1008062" cy="431800"/>
            </a:xfrm>
            <a:prstGeom prst="homePlate">
              <a:avLst>
                <a:gd name="adj" fmla="val 15791"/>
              </a:avLst>
            </a:prstGeom>
            <a:solidFill>
              <a:srgbClr val="D6DCE5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 b="1">
                  <a:latin typeface="Calibri" panose="020F0502020204030204" pitchFamily="34" charset="0"/>
                  <a:sym typeface="Calibri" panose="020F0502020204030204" pitchFamily="34" charset="0"/>
                </a:rPr>
                <a:t>Осуществить операционный маркетинг</a:t>
              </a:r>
            </a:p>
          </p:txBody>
        </p:sp>
        <p:sp>
          <p:nvSpPr>
            <p:cNvPr id="169" name="Shape 949"/>
            <p:cNvSpPr txBox="1">
              <a:spLocks noChangeArrowheads="1"/>
            </p:cNvSpPr>
            <p:nvPr/>
          </p:nvSpPr>
          <p:spPr bwMode="auto">
            <a:xfrm>
              <a:off x="395288" y="3933825"/>
              <a:ext cx="1035050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>
                  <a:latin typeface="Calibri" panose="020F0502020204030204" pitchFamily="34" charset="0"/>
                  <a:sym typeface="Calibri" panose="020F0502020204030204" pitchFamily="34" charset="0"/>
                </a:rPr>
                <a:t>Актуальная клиентская база</a:t>
              </a:r>
            </a:p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ru-RU" altLang="ru-RU" sz="600">
                <a:latin typeface="Calibri" panose="020F0502020204030204" pitchFamily="34" charset="0"/>
                <a:sym typeface="Calibri" panose="020F0502020204030204" pitchFamily="34" charset="0"/>
              </a:endParaRPr>
            </a:p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>
                  <a:latin typeface="Calibri" panose="020F0502020204030204" pitchFamily="34" charset="0"/>
                  <a:sym typeface="Calibri" panose="020F0502020204030204" pitchFamily="34" charset="0"/>
                </a:rPr>
                <a:t>Заключенные договоры</a:t>
              </a:r>
            </a:p>
          </p:txBody>
        </p:sp>
        <p:sp>
          <p:nvSpPr>
            <p:cNvPr id="170" name="Shape 950"/>
            <p:cNvSpPr txBox="1">
              <a:spLocks noChangeArrowheads="1"/>
            </p:cNvSpPr>
            <p:nvPr/>
          </p:nvSpPr>
          <p:spPr bwMode="auto">
            <a:xfrm>
              <a:off x="1643063" y="3860800"/>
              <a:ext cx="984250" cy="74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>
                  <a:latin typeface="Calibri" panose="020F0502020204030204" pitchFamily="34" charset="0"/>
                  <a:sym typeface="Calibri" panose="020F0502020204030204" pitchFamily="34" charset="0"/>
                </a:rPr>
                <a:t>Производственная  программа (графики работы)</a:t>
              </a:r>
            </a:p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ru-RU" altLang="ru-RU" sz="600">
                <a:latin typeface="Calibri" panose="020F0502020204030204" pitchFamily="34" charset="0"/>
                <a:sym typeface="Calibri" panose="020F0502020204030204" pitchFamily="34" charset="0"/>
              </a:endParaRPr>
            </a:p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>
                  <a:latin typeface="Calibri" panose="020F0502020204030204" pitchFamily="34" charset="0"/>
                  <a:sym typeface="Calibri" panose="020F0502020204030204" pitchFamily="34" charset="0"/>
                </a:rPr>
                <a:t>График профосмотров</a:t>
              </a:r>
            </a:p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ru-RU" altLang="ru-RU" sz="600">
                <a:latin typeface="Calibri" panose="020F0502020204030204" pitchFamily="34" charset="0"/>
                <a:sym typeface="Calibri" panose="020F0502020204030204" pitchFamily="34" charset="0"/>
              </a:endParaRPr>
            </a:p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>
                  <a:latin typeface="Calibri" panose="020F0502020204030204" pitchFamily="34" charset="0"/>
                  <a:sym typeface="Calibri" panose="020F0502020204030204" pitchFamily="34" charset="0"/>
                </a:rPr>
                <a:t>Определение и составление плана закупок </a:t>
              </a:r>
            </a:p>
          </p:txBody>
        </p:sp>
        <p:sp>
          <p:nvSpPr>
            <p:cNvPr id="171" name="Shape 951"/>
            <p:cNvSpPr txBox="1">
              <a:spLocks noChangeArrowheads="1"/>
            </p:cNvSpPr>
            <p:nvPr/>
          </p:nvSpPr>
          <p:spPr bwMode="auto">
            <a:xfrm>
              <a:off x="419100" y="3235325"/>
              <a:ext cx="496888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 b="1">
                  <a:latin typeface="Calibri" panose="020F0502020204030204" pitchFamily="34" charset="0"/>
                  <a:sym typeface="Calibri" panose="020F0502020204030204" pitchFamily="34" charset="0"/>
                </a:rPr>
                <a:t>БП 4</a:t>
              </a:r>
            </a:p>
          </p:txBody>
        </p:sp>
        <p:sp>
          <p:nvSpPr>
            <p:cNvPr id="172" name="Shape 952"/>
            <p:cNvSpPr txBox="1">
              <a:spLocks noChangeArrowheads="1"/>
            </p:cNvSpPr>
            <p:nvPr/>
          </p:nvSpPr>
          <p:spPr bwMode="auto">
            <a:xfrm>
              <a:off x="4219575" y="3244850"/>
              <a:ext cx="496888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 b="1">
                  <a:latin typeface="Calibri" panose="020F0502020204030204" pitchFamily="34" charset="0"/>
                  <a:sym typeface="Calibri" panose="020F0502020204030204" pitchFamily="34" charset="0"/>
                </a:rPr>
                <a:t>БП 7</a:t>
              </a:r>
            </a:p>
          </p:txBody>
        </p:sp>
        <p:sp>
          <p:nvSpPr>
            <p:cNvPr id="173" name="Shape 953"/>
            <p:cNvSpPr txBox="1">
              <a:spLocks noChangeArrowheads="1"/>
            </p:cNvSpPr>
            <p:nvPr/>
          </p:nvSpPr>
          <p:spPr bwMode="auto">
            <a:xfrm>
              <a:off x="6635750" y="3243263"/>
              <a:ext cx="496888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 b="1">
                  <a:latin typeface="Calibri" panose="020F0502020204030204" pitchFamily="34" charset="0"/>
                  <a:sym typeface="Calibri" panose="020F0502020204030204" pitchFamily="34" charset="0"/>
                </a:rPr>
                <a:t>БП 9</a:t>
              </a:r>
            </a:p>
          </p:txBody>
        </p:sp>
        <p:sp>
          <p:nvSpPr>
            <p:cNvPr id="174" name="Shape 954"/>
            <p:cNvSpPr txBox="1">
              <a:spLocks noChangeArrowheads="1"/>
            </p:cNvSpPr>
            <p:nvPr/>
          </p:nvSpPr>
          <p:spPr bwMode="auto">
            <a:xfrm>
              <a:off x="7985125" y="3233738"/>
              <a:ext cx="496888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 b="1">
                  <a:latin typeface="Calibri" panose="020F0502020204030204" pitchFamily="34" charset="0"/>
                  <a:sym typeface="Calibri" panose="020F0502020204030204" pitchFamily="34" charset="0"/>
                </a:rPr>
                <a:t>БП 10</a:t>
              </a:r>
            </a:p>
          </p:txBody>
        </p:sp>
        <p:sp>
          <p:nvSpPr>
            <p:cNvPr id="175" name="Shape 955"/>
            <p:cNvSpPr txBox="1">
              <a:spLocks noChangeArrowheads="1"/>
            </p:cNvSpPr>
            <p:nvPr/>
          </p:nvSpPr>
          <p:spPr bwMode="auto">
            <a:xfrm>
              <a:off x="1843088" y="3244850"/>
              <a:ext cx="496887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 b="1">
                  <a:latin typeface="Calibri" panose="020F0502020204030204" pitchFamily="34" charset="0"/>
                  <a:sym typeface="Calibri" panose="020F0502020204030204" pitchFamily="34" charset="0"/>
                </a:rPr>
                <a:t>БП 5</a:t>
              </a:r>
            </a:p>
          </p:txBody>
        </p:sp>
        <p:sp>
          <p:nvSpPr>
            <p:cNvPr id="176" name="Shape 956"/>
            <p:cNvSpPr txBox="1">
              <a:spLocks noChangeArrowheads="1"/>
            </p:cNvSpPr>
            <p:nvPr/>
          </p:nvSpPr>
          <p:spPr bwMode="auto">
            <a:xfrm>
              <a:off x="5380038" y="3243263"/>
              <a:ext cx="496887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 b="1">
                  <a:latin typeface="Calibri" panose="020F0502020204030204" pitchFamily="34" charset="0"/>
                  <a:sym typeface="Calibri" panose="020F0502020204030204" pitchFamily="34" charset="0"/>
                </a:rPr>
                <a:t>БП 8</a:t>
              </a:r>
            </a:p>
          </p:txBody>
        </p:sp>
        <p:sp>
          <p:nvSpPr>
            <p:cNvPr id="177" name="Shape 957"/>
            <p:cNvSpPr txBox="1">
              <a:spLocks noChangeArrowheads="1"/>
            </p:cNvSpPr>
            <p:nvPr/>
          </p:nvSpPr>
          <p:spPr bwMode="auto">
            <a:xfrm>
              <a:off x="4067175" y="3860800"/>
              <a:ext cx="976313" cy="60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>
                  <a:latin typeface="Calibri" panose="020F0502020204030204" pitchFamily="34" charset="0"/>
                  <a:sym typeface="Calibri" panose="020F0502020204030204" pitchFamily="34" charset="0"/>
                </a:rPr>
                <a:t>Качественное оказание услуг пациентам</a:t>
              </a:r>
            </a:p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ru-RU" altLang="ru-RU" sz="600">
                <a:latin typeface="Calibri" panose="020F0502020204030204" pitchFamily="34" charset="0"/>
                <a:sym typeface="Calibri" panose="020F0502020204030204" pitchFamily="34" charset="0"/>
              </a:endParaRPr>
            </a:p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ru-RU" altLang="ru-RU" sz="600">
                <a:latin typeface="Calibri" panose="020F0502020204030204" pitchFamily="34" charset="0"/>
                <a:sym typeface="Calibri" panose="020F0502020204030204" pitchFamily="34" charset="0"/>
              </a:endParaRPr>
            </a:p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>
                  <a:latin typeface="Calibri" panose="020F0502020204030204" pitchFamily="34" charset="0"/>
                  <a:sym typeface="Calibri" panose="020F0502020204030204" pitchFamily="34" charset="0"/>
                </a:rPr>
                <a:t>Пролеченный и удовлетворенный пациент</a:t>
              </a:r>
            </a:p>
          </p:txBody>
        </p:sp>
        <p:sp>
          <p:nvSpPr>
            <p:cNvPr id="178" name="Shape 958"/>
            <p:cNvSpPr txBox="1">
              <a:spLocks noChangeArrowheads="1"/>
            </p:cNvSpPr>
            <p:nvPr/>
          </p:nvSpPr>
          <p:spPr bwMode="auto">
            <a:xfrm>
              <a:off x="5148263" y="3860800"/>
              <a:ext cx="1008062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>
                  <a:latin typeface="Calibri" panose="020F0502020204030204" pitchFamily="34" charset="0"/>
                  <a:sym typeface="Calibri" panose="020F0502020204030204" pitchFamily="34" charset="0"/>
                </a:rPr>
                <a:t>Реестр оказанных медицинских услуг</a:t>
              </a:r>
            </a:p>
            <a:p>
              <a:pPr eaLnBrk="1" hangingPunct="1"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ru-RU" altLang="ru-RU" sz="600">
                <a:latin typeface="Calibri" panose="020F0502020204030204" pitchFamily="34" charset="0"/>
                <a:sym typeface="Calibri" panose="020F0502020204030204" pitchFamily="34" charset="0"/>
              </a:endParaRPr>
            </a:p>
            <a:p>
              <a:pPr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>
                  <a:latin typeface="Calibri" panose="020F0502020204030204" pitchFamily="34" charset="0"/>
                  <a:sym typeface="Calibri" panose="020F0502020204030204" pitchFamily="34" charset="0"/>
                </a:rPr>
                <a:t>Акт, счет, счет-фактура</a:t>
              </a:r>
            </a:p>
            <a:p>
              <a:pPr eaLnBrk="1" hangingPunct="1"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ru-RU" altLang="ru-RU" sz="600">
                <a:latin typeface="Calibri" panose="020F0502020204030204" pitchFamily="34" charset="0"/>
                <a:sym typeface="Calibri" panose="020F0502020204030204" pitchFamily="34" charset="0"/>
              </a:endParaRPr>
            </a:p>
            <a:p>
              <a:pPr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>
                  <a:latin typeface="Calibri" panose="020F0502020204030204" pitchFamily="34" charset="0"/>
                  <a:sym typeface="Calibri" panose="020F0502020204030204" pitchFamily="34" charset="0"/>
                </a:rPr>
                <a:t>Расчеты и контроль</a:t>
              </a:r>
            </a:p>
          </p:txBody>
        </p:sp>
        <p:sp>
          <p:nvSpPr>
            <p:cNvPr id="179" name="Shape 959"/>
            <p:cNvSpPr txBox="1">
              <a:spLocks noChangeArrowheads="1"/>
            </p:cNvSpPr>
            <p:nvPr/>
          </p:nvSpPr>
          <p:spPr bwMode="auto">
            <a:xfrm>
              <a:off x="6300788" y="3860800"/>
              <a:ext cx="976312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 dirty="0" err="1">
                  <a:latin typeface="Calibri" panose="020F0502020204030204" pitchFamily="34" charset="0"/>
                  <a:sym typeface="Calibri" panose="020F0502020204030204" pitchFamily="34" charset="0"/>
                </a:rPr>
                <a:t>Мониториенг</a:t>
              </a:r>
              <a:r>
                <a:rPr lang="en-US" altLang="ru-RU" sz="600" dirty="0">
                  <a:latin typeface="Calibri" panose="020F0502020204030204" pitchFamily="34" charset="0"/>
                  <a:sym typeface="Calibri" panose="020F0502020204030204" pitchFamily="34" charset="0"/>
                </a:rPr>
                <a:t> </a:t>
              </a:r>
              <a:r>
                <a:rPr lang="en-US" altLang="ru-RU" sz="600" dirty="0" err="1">
                  <a:latin typeface="Calibri" panose="020F0502020204030204" pitchFamily="34" charset="0"/>
                  <a:sym typeface="Calibri" panose="020F0502020204030204" pitchFamily="34" charset="0"/>
                </a:rPr>
                <a:t>обслуживания</a:t>
              </a:r>
              <a:r>
                <a:rPr lang="en-US" altLang="ru-RU" sz="600" dirty="0">
                  <a:latin typeface="Calibri" panose="020F0502020204030204" pitchFamily="34" charset="0"/>
                  <a:sym typeface="Calibri" panose="020F0502020204030204" pitchFamily="34" charset="0"/>
                </a:rPr>
                <a:t> </a:t>
              </a:r>
              <a:r>
                <a:rPr lang="en-US" altLang="ru-RU" sz="600" dirty="0" err="1">
                  <a:latin typeface="Calibri" panose="020F0502020204030204" pitchFamily="34" charset="0"/>
                  <a:sym typeface="Calibri" panose="020F0502020204030204" pitchFamily="34" charset="0"/>
                </a:rPr>
                <a:t>пациентов</a:t>
              </a:r>
              <a:endParaRPr lang="en-US" altLang="ru-RU" sz="600" dirty="0">
                <a:latin typeface="Calibri" panose="020F0502020204030204" pitchFamily="34" charset="0"/>
                <a:sym typeface="Calibri" panose="020F0502020204030204" pitchFamily="34" charset="0"/>
              </a:endParaRPr>
            </a:p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ru-RU" altLang="ru-RU" sz="600" dirty="0">
                <a:latin typeface="Calibri" panose="020F0502020204030204" pitchFamily="34" charset="0"/>
                <a:sym typeface="Calibri" panose="020F0502020204030204" pitchFamily="34" charset="0"/>
              </a:endParaRPr>
            </a:p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 dirty="0" err="1">
                  <a:latin typeface="Calibri" panose="020F0502020204030204" pitchFamily="34" charset="0"/>
                  <a:sym typeface="Calibri" panose="020F0502020204030204" pitchFamily="34" charset="0"/>
                </a:rPr>
                <a:t>Маркетинговые</a:t>
              </a:r>
              <a:r>
                <a:rPr lang="en-US" altLang="ru-RU" sz="600" dirty="0">
                  <a:latin typeface="Calibri" panose="020F0502020204030204" pitchFamily="34" charset="0"/>
                  <a:sym typeface="Calibri" panose="020F0502020204030204" pitchFamily="34" charset="0"/>
                </a:rPr>
                <a:t> </a:t>
              </a:r>
              <a:r>
                <a:rPr lang="en-US" altLang="ru-RU" sz="600" dirty="0" err="1">
                  <a:latin typeface="Calibri" panose="020F0502020204030204" pitchFamily="34" charset="0"/>
                  <a:sym typeface="Calibri" panose="020F0502020204030204" pitchFamily="34" charset="0"/>
                </a:rPr>
                <a:t>коммуникации</a:t>
              </a:r>
              <a:endParaRPr lang="en-US" altLang="ru-RU" sz="600" dirty="0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80" name="Shape 960"/>
            <p:cNvSpPr txBox="1">
              <a:spLocks noChangeArrowheads="1"/>
            </p:cNvSpPr>
            <p:nvPr/>
          </p:nvSpPr>
          <p:spPr bwMode="auto">
            <a:xfrm>
              <a:off x="7602538" y="3860800"/>
              <a:ext cx="1073150" cy="677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70000"/>
                </a:lnSpc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>
                  <a:latin typeface="Calibri" panose="020F0502020204030204" pitchFamily="34" charset="0"/>
                  <a:sym typeface="Calibri" panose="020F0502020204030204" pitchFamily="34" charset="0"/>
                </a:rPr>
                <a:t>Оперативная корреция линейки услуг,медпрограмм</a:t>
              </a:r>
            </a:p>
            <a:p>
              <a:pPr eaLnBrk="1" hangingPunct="1">
                <a:lnSpc>
                  <a:spcPct val="70000"/>
                </a:lnSpc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ru-RU" altLang="ru-RU" sz="600">
                <a:latin typeface="Calibri" panose="020F0502020204030204" pitchFamily="34" charset="0"/>
                <a:sym typeface="Calibri" panose="020F0502020204030204" pitchFamily="34" charset="0"/>
              </a:endParaRPr>
            </a:p>
            <a:p>
              <a:pPr eaLnBrk="1" hangingPunct="1">
                <a:lnSpc>
                  <a:spcPct val="70000"/>
                </a:lnSpc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>
                  <a:latin typeface="Calibri" panose="020F0502020204030204" pitchFamily="34" charset="0"/>
                  <a:sym typeface="Calibri" panose="020F0502020204030204" pitchFamily="34" charset="0"/>
                </a:rPr>
                <a:t>Оперативная корреция ценообразования</a:t>
              </a:r>
            </a:p>
            <a:p>
              <a:pPr eaLnBrk="1" hangingPunct="1">
                <a:lnSpc>
                  <a:spcPct val="70000"/>
                </a:lnSpc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ru-RU" altLang="ru-RU" sz="600">
                <a:latin typeface="Calibri" panose="020F0502020204030204" pitchFamily="34" charset="0"/>
                <a:sym typeface="Calibri" panose="020F0502020204030204" pitchFamily="34" charset="0"/>
              </a:endParaRPr>
            </a:p>
            <a:p>
              <a:pPr eaLnBrk="1" hangingPunct="1">
                <a:lnSpc>
                  <a:spcPct val="70000"/>
                </a:lnSpc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>
                  <a:latin typeface="Calibri" panose="020F0502020204030204" pitchFamily="34" charset="0"/>
                  <a:sym typeface="Calibri" panose="020F0502020204030204" pitchFamily="34" charset="0"/>
                </a:rPr>
                <a:t>Оперативные рекламные акции,промоакции</a:t>
              </a:r>
            </a:p>
          </p:txBody>
        </p:sp>
        <p:cxnSp>
          <p:nvCxnSpPr>
            <p:cNvPr id="181" name="Shape 961"/>
            <p:cNvCxnSpPr>
              <a:cxnSpLocks noChangeShapeType="1"/>
            </p:cNvCxnSpPr>
            <p:nvPr/>
          </p:nvCxnSpPr>
          <p:spPr bwMode="auto">
            <a:xfrm>
              <a:off x="395288" y="3644900"/>
              <a:ext cx="1587" cy="576263"/>
            </a:xfrm>
            <a:prstGeom prst="straightConnector1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2" name="Shape 962"/>
            <p:cNvCxnSpPr>
              <a:cxnSpLocks noChangeShapeType="1"/>
            </p:cNvCxnSpPr>
            <p:nvPr/>
          </p:nvCxnSpPr>
          <p:spPr bwMode="auto">
            <a:xfrm>
              <a:off x="395288" y="4221163"/>
              <a:ext cx="730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3" name="Shape 963"/>
            <p:cNvCxnSpPr>
              <a:cxnSpLocks noChangeShapeType="1"/>
            </p:cNvCxnSpPr>
            <p:nvPr/>
          </p:nvCxnSpPr>
          <p:spPr bwMode="auto">
            <a:xfrm>
              <a:off x="395288" y="4005263"/>
              <a:ext cx="730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" name="Shape 964"/>
            <p:cNvCxnSpPr>
              <a:cxnSpLocks noChangeShapeType="1"/>
            </p:cNvCxnSpPr>
            <p:nvPr/>
          </p:nvCxnSpPr>
          <p:spPr bwMode="auto">
            <a:xfrm>
              <a:off x="1619250" y="3860800"/>
              <a:ext cx="1588" cy="576263"/>
            </a:xfrm>
            <a:prstGeom prst="straightConnector1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" name="Shape 965"/>
            <p:cNvCxnSpPr>
              <a:cxnSpLocks noChangeShapeType="1"/>
            </p:cNvCxnSpPr>
            <p:nvPr/>
          </p:nvCxnSpPr>
          <p:spPr bwMode="auto">
            <a:xfrm>
              <a:off x="1619250" y="4437063"/>
              <a:ext cx="730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6" name="Shape 966"/>
            <p:cNvCxnSpPr>
              <a:cxnSpLocks noChangeShapeType="1"/>
            </p:cNvCxnSpPr>
            <p:nvPr/>
          </p:nvCxnSpPr>
          <p:spPr bwMode="auto">
            <a:xfrm>
              <a:off x="1619250" y="4221163"/>
              <a:ext cx="730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7" name="Shape 967"/>
            <p:cNvCxnSpPr>
              <a:cxnSpLocks noChangeShapeType="1"/>
            </p:cNvCxnSpPr>
            <p:nvPr/>
          </p:nvCxnSpPr>
          <p:spPr bwMode="auto">
            <a:xfrm>
              <a:off x="1619250" y="4005263"/>
              <a:ext cx="730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8" name="Shape 968"/>
            <p:cNvSpPr txBox="1">
              <a:spLocks noChangeArrowheads="1"/>
            </p:cNvSpPr>
            <p:nvPr/>
          </p:nvSpPr>
          <p:spPr bwMode="auto">
            <a:xfrm>
              <a:off x="2995613" y="3244850"/>
              <a:ext cx="496887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 b="1">
                  <a:latin typeface="Calibri" panose="020F0502020204030204" pitchFamily="34" charset="0"/>
                  <a:sym typeface="Calibri" panose="020F0502020204030204" pitchFamily="34" charset="0"/>
                </a:rPr>
                <a:t>БП 6</a:t>
              </a:r>
            </a:p>
          </p:txBody>
        </p:sp>
        <p:sp>
          <p:nvSpPr>
            <p:cNvPr id="189" name="Shape 969"/>
            <p:cNvSpPr txBox="1">
              <a:spLocks noChangeArrowheads="1"/>
            </p:cNvSpPr>
            <p:nvPr/>
          </p:nvSpPr>
          <p:spPr bwMode="auto">
            <a:xfrm>
              <a:off x="2771775" y="3860800"/>
              <a:ext cx="792163" cy="67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>
                  <a:latin typeface="Calibri" panose="020F0502020204030204" pitchFamily="34" charset="0"/>
                  <a:sym typeface="Calibri" panose="020F0502020204030204" pitchFamily="34" charset="0"/>
                </a:rPr>
                <a:t>Материально-техническое снабжение</a:t>
              </a:r>
            </a:p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ru-RU" altLang="ru-RU" sz="600">
                <a:latin typeface="Calibri" panose="020F0502020204030204" pitchFamily="34" charset="0"/>
                <a:sym typeface="Calibri" panose="020F0502020204030204" pitchFamily="34" charset="0"/>
              </a:endParaRPr>
            </a:p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>
                  <a:latin typeface="Calibri" panose="020F0502020204030204" pitchFamily="34" charset="0"/>
                  <a:sym typeface="Calibri" panose="020F0502020204030204" pitchFamily="34" charset="0"/>
                </a:rPr>
                <a:t>Оборудование</a:t>
              </a:r>
            </a:p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ru-RU" altLang="ru-RU" sz="600">
                <a:latin typeface="Calibri" panose="020F0502020204030204" pitchFamily="34" charset="0"/>
                <a:sym typeface="Calibri" panose="020F0502020204030204" pitchFamily="34" charset="0"/>
              </a:endParaRPr>
            </a:p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ru-RU" altLang="ru-RU" sz="600">
                <a:latin typeface="Calibri" panose="020F0502020204030204" pitchFamily="34" charset="0"/>
                <a:sym typeface="Calibri" panose="020F0502020204030204" pitchFamily="34" charset="0"/>
              </a:endParaRPr>
            </a:p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>
                  <a:latin typeface="Calibri" panose="020F0502020204030204" pitchFamily="34" charset="0"/>
                  <a:sym typeface="Calibri" panose="020F0502020204030204" pitchFamily="34" charset="0"/>
                </a:rPr>
                <a:t>Персонал</a:t>
              </a:r>
            </a:p>
          </p:txBody>
        </p:sp>
        <p:cxnSp>
          <p:nvCxnSpPr>
            <p:cNvPr id="190" name="Shape 970"/>
            <p:cNvCxnSpPr>
              <a:cxnSpLocks noChangeShapeType="1"/>
            </p:cNvCxnSpPr>
            <p:nvPr/>
          </p:nvCxnSpPr>
          <p:spPr bwMode="auto">
            <a:xfrm>
              <a:off x="2770188" y="3860800"/>
              <a:ext cx="1587" cy="576263"/>
            </a:xfrm>
            <a:prstGeom prst="straightConnector1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1" name="Shape 971"/>
            <p:cNvCxnSpPr>
              <a:cxnSpLocks noChangeShapeType="1"/>
            </p:cNvCxnSpPr>
            <p:nvPr/>
          </p:nvCxnSpPr>
          <p:spPr bwMode="auto">
            <a:xfrm>
              <a:off x="2770188" y="4437063"/>
              <a:ext cx="730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2" name="Shape 972"/>
            <p:cNvCxnSpPr>
              <a:cxnSpLocks noChangeShapeType="1"/>
            </p:cNvCxnSpPr>
            <p:nvPr/>
          </p:nvCxnSpPr>
          <p:spPr bwMode="auto">
            <a:xfrm>
              <a:off x="2770188" y="4221163"/>
              <a:ext cx="730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3" name="Shape 973"/>
            <p:cNvCxnSpPr>
              <a:cxnSpLocks noChangeShapeType="1"/>
            </p:cNvCxnSpPr>
            <p:nvPr/>
          </p:nvCxnSpPr>
          <p:spPr bwMode="auto">
            <a:xfrm>
              <a:off x="2770188" y="4005263"/>
              <a:ext cx="730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" name="Shape 974"/>
            <p:cNvCxnSpPr>
              <a:cxnSpLocks noChangeShapeType="1"/>
            </p:cNvCxnSpPr>
            <p:nvPr/>
          </p:nvCxnSpPr>
          <p:spPr bwMode="auto">
            <a:xfrm>
              <a:off x="3995738" y="3860800"/>
              <a:ext cx="0" cy="431800"/>
            </a:xfrm>
            <a:prstGeom prst="straightConnector1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" name="Shape 975"/>
            <p:cNvCxnSpPr>
              <a:cxnSpLocks noChangeShapeType="1"/>
            </p:cNvCxnSpPr>
            <p:nvPr/>
          </p:nvCxnSpPr>
          <p:spPr bwMode="auto">
            <a:xfrm>
              <a:off x="3995738" y="4292600"/>
              <a:ext cx="730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" name="Shape 976"/>
            <p:cNvCxnSpPr>
              <a:cxnSpLocks noChangeShapeType="1"/>
            </p:cNvCxnSpPr>
            <p:nvPr/>
          </p:nvCxnSpPr>
          <p:spPr bwMode="auto">
            <a:xfrm>
              <a:off x="3994150" y="4005263"/>
              <a:ext cx="730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7" name="Shape 977"/>
            <p:cNvCxnSpPr>
              <a:cxnSpLocks noChangeShapeType="1"/>
            </p:cNvCxnSpPr>
            <p:nvPr/>
          </p:nvCxnSpPr>
          <p:spPr bwMode="auto">
            <a:xfrm>
              <a:off x="5146675" y="3860800"/>
              <a:ext cx="1588" cy="576263"/>
            </a:xfrm>
            <a:prstGeom prst="straightConnector1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8" name="Shape 978"/>
            <p:cNvCxnSpPr>
              <a:cxnSpLocks noChangeShapeType="1"/>
            </p:cNvCxnSpPr>
            <p:nvPr/>
          </p:nvCxnSpPr>
          <p:spPr bwMode="auto">
            <a:xfrm>
              <a:off x="5146675" y="4437063"/>
              <a:ext cx="730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9" name="Shape 979"/>
            <p:cNvCxnSpPr>
              <a:cxnSpLocks noChangeShapeType="1"/>
            </p:cNvCxnSpPr>
            <p:nvPr/>
          </p:nvCxnSpPr>
          <p:spPr bwMode="auto">
            <a:xfrm>
              <a:off x="5146675" y="4221163"/>
              <a:ext cx="730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0" name="Shape 980"/>
            <p:cNvCxnSpPr>
              <a:cxnSpLocks noChangeShapeType="1"/>
            </p:cNvCxnSpPr>
            <p:nvPr/>
          </p:nvCxnSpPr>
          <p:spPr bwMode="auto">
            <a:xfrm>
              <a:off x="5146675" y="4005263"/>
              <a:ext cx="730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1" name="Shape 981"/>
            <p:cNvCxnSpPr>
              <a:cxnSpLocks noChangeShapeType="1"/>
            </p:cNvCxnSpPr>
            <p:nvPr/>
          </p:nvCxnSpPr>
          <p:spPr bwMode="auto">
            <a:xfrm>
              <a:off x="6300788" y="3860800"/>
              <a:ext cx="0" cy="360363"/>
            </a:xfrm>
            <a:prstGeom prst="straightConnector1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2" name="Shape 982"/>
            <p:cNvCxnSpPr>
              <a:cxnSpLocks noChangeShapeType="1"/>
            </p:cNvCxnSpPr>
            <p:nvPr/>
          </p:nvCxnSpPr>
          <p:spPr bwMode="auto">
            <a:xfrm>
              <a:off x="6299200" y="4221163"/>
              <a:ext cx="730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3" name="Shape 983"/>
            <p:cNvCxnSpPr>
              <a:cxnSpLocks noChangeShapeType="1"/>
            </p:cNvCxnSpPr>
            <p:nvPr/>
          </p:nvCxnSpPr>
          <p:spPr bwMode="auto">
            <a:xfrm>
              <a:off x="6299200" y="4005263"/>
              <a:ext cx="730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" name="Shape 984"/>
            <p:cNvSpPr>
              <a:spLocks noChangeArrowheads="1"/>
            </p:cNvSpPr>
            <p:nvPr/>
          </p:nvSpPr>
          <p:spPr bwMode="auto">
            <a:xfrm>
              <a:off x="1258888" y="5157788"/>
              <a:ext cx="930275" cy="576262"/>
            </a:xfrm>
            <a:prstGeom prst="roundRect">
              <a:avLst>
                <a:gd name="adj" fmla="val 16667"/>
              </a:avLst>
            </a:prstGeom>
            <a:solidFill>
              <a:srgbClr val="F79431"/>
            </a:solidFill>
            <a:ln w="25400">
              <a:solidFill>
                <a:srgbClr val="89A4A7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 b="1">
                  <a:latin typeface="Calibri" panose="020F0502020204030204" pitchFamily="34" charset="0"/>
                  <a:sym typeface="Calibri" panose="020F0502020204030204" pitchFamily="34" charset="0"/>
                </a:rPr>
                <a:t>HR</a:t>
              </a:r>
            </a:p>
          </p:txBody>
        </p:sp>
        <p:sp>
          <p:nvSpPr>
            <p:cNvPr id="205" name="Shape 985"/>
            <p:cNvSpPr>
              <a:spLocks noChangeArrowheads="1"/>
            </p:cNvSpPr>
            <p:nvPr/>
          </p:nvSpPr>
          <p:spPr bwMode="auto">
            <a:xfrm>
              <a:off x="2268538" y="5157788"/>
              <a:ext cx="863600" cy="576262"/>
            </a:xfrm>
            <a:prstGeom prst="roundRect">
              <a:avLst>
                <a:gd name="adj" fmla="val 16667"/>
              </a:avLst>
            </a:prstGeom>
            <a:solidFill>
              <a:srgbClr val="F1F9F9"/>
            </a:solidFill>
            <a:ln w="25400">
              <a:solidFill>
                <a:srgbClr val="89A4A7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 b="1">
                  <a:latin typeface="Calibri" panose="020F0502020204030204" pitchFamily="34" charset="0"/>
                  <a:sym typeface="Calibri" panose="020F0502020204030204" pitchFamily="34" charset="0"/>
                </a:rPr>
                <a:t>IT - Блок</a:t>
              </a:r>
            </a:p>
          </p:txBody>
        </p:sp>
        <p:sp>
          <p:nvSpPr>
            <p:cNvPr id="206" name="Shape 986"/>
            <p:cNvSpPr>
              <a:spLocks noChangeArrowheads="1"/>
            </p:cNvSpPr>
            <p:nvPr/>
          </p:nvSpPr>
          <p:spPr bwMode="auto">
            <a:xfrm>
              <a:off x="3203575" y="5157788"/>
              <a:ext cx="952500" cy="576262"/>
            </a:xfrm>
            <a:prstGeom prst="roundRect">
              <a:avLst>
                <a:gd name="adj" fmla="val 16667"/>
              </a:avLst>
            </a:prstGeom>
            <a:solidFill>
              <a:srgbClr val="F1F9F9"/>
            </a:solidFill>
            <a:ln w="25400">
              <a:solidFill>
                <a:srgbClr val="89A4A7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 b="1">
                  <a:latin typeface="Calibri" panose="020F0502020204030204" pitchFamily="34" charset="0"/>
                  <a:sym typeface="Calibri" panose="020F0502020204030204" pitchFamily="34" charset="0"/>
                </a:rPr>
                <a:t>Юридическое и правовое обеспечение</a:t>
              </a:r>
            </a:p>
          </p:txBody>
        </p:sp>
        <p:sp>
          <p:nvSpPr>
            <p:cNvPr id="207" name="Shape 987"/>
            <p:cNvSpPr>
              <a:spLocks noChangeArrowheads="1"/>
            </p:cNvSpPr>
            <p:nvPr/>
          </p:nvSpPr>
          <p:spPr bwMode="auto">
            <a:xfrm>
              <a:off x="4211638" y="5157788"/>
              <a:ext cx="1008062" cy="576262"/>
            </a:xfrm>
            <a:prstGeom prst="roundRect">
              <a:avLst>
                <a:gd name="adj" fmla="val 16667"/>
              </a:avLst>
            </a:prstGeom>
            <a:solidFill>
              <a:srgbClr val="F1F9F9"/>
            </a:solidFill>
            <a:ln w="25400">
              <a:solidFill>
                <a:srgbClr val="89A4A7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 b="1">
                  <a:latin typeface="Calibri" panose="020F0502020204030204" pitchFamily="34" charset="0"/>
                  <a:sym typeface="Calibri" panose="020F0502020204030204" pitchFamily="34" charset="0"/>
                </a:rPr>
                <a:t>Транспорт (аутсорсинг)</a:t>
              </a:r>
            </a:p>
          </p:txBody>
        </p:sp>
        <p:sp>
          <p:nvSpPr>
            <p:cNvPr id="208" name="Shape 988"/>
            <p:cNvSpPr>
              <a:spLocks noChangeArrowheads="1"/>
            </p:cNvSpPr>
            <p:nvPr/>
          </p:nvSpPr>
          <p:spPr bwMode="auto">
            <a:xfrm>
              <a:off x="5292725" y="5157788"/>
              <a:ext cx="1133475" cy="574675"/>
            </a:xfrm>
            <a:prstGeom prst="roundRect">
              <a:avLst>
                <a:gd name="adj" fmla="val 16667"/>
              </a:avLst>
            </a:prstGeom>
            <a:solidFill>
              <a:srgbClr val="F1F9F9"/>
            </a:solidFill>
            <a:ln w="25400">
              <a:solidFill>
                <a:srgbClr val="89A4A7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 b="1">
                  <a:latin typeface="Calibri" panose="020F0502020204030204" pitchFamily="34" charset="0"/>
                  <a:sym typeface="Calibri" panose="020F0502020204030204" pitchFamily="34" charset="0"/>
                </a:rPr>
                <a:t> Инфраструктура</a:t>
              </a:r>
            </a:p>
          </p:txBody>
        </p:sp>
        <p:sp>
          <p:nvSpPr>
            <p:cNvPr id="209" name="Shape 989"/>
            <p:cNvSpPr>
              <a:spLocks noChangeArrowheads="1"/>
            </p:cNvSpPr>
            <p:nvPr/>
          </p:nvSpPr>
          <p:spPr bwMode="auto">
            <a:xfrm>
              <a:off x="6516688" y="5157788"/>
              <a:ext cx="1063625" cy="574675"/>
            </a:xfrm>
            <a:prstGeom prst="roundRect">
              <a:avLst>
                <a:gd name="adj" fmla="val 16667"/>
              </a:avLst>
            </a:prstGeom>
            <a:solidFill>
              <a:srgbClr val="F79431"/>
            </a:solidFill>
            <a:ln w="25400">
              <a:solidFill>
                <a:srgbClr val="89A4A7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 b="1">
                  <a:latin typeface="Calibri" panose="020F0502020204030204" pitchFamily="34" charset="0"/>
                  <a:sym typeface="Calibri" panose="020F0502020204030204" pitchFamily="34" charset="0"/>
                </a:rPr>
                <a:t>Делопроизводство, архив,канцелярия</a:t>
              </a:r>
            </a:p>
          </p:txBody>
        </p:sp>
        <p:sp>
          <p:nvSpPr>
            <p:cNvPr id="210" name="Shape 990"/>
            <p:cNvSpPr>
              <a:spLocks noChangeArrowheads="1"/>
            </p:cNvSpPr>
            <p:nvPr/>
          </p:nvSpPr>
          <p:spPr bwMode="auto">
            <a:xfrm>
              <a:off x="7667625" y="5157788"/>
              <a:ext cx="903288" cy="576262"/>
            </a:xfrm>
            <a:prstGeom prst="roundRect">
              <a:avLst>
                <a:gd name="adj" fmla="val 16667"/>
              </a:avLst>
            </a:prstGeom>
            <a:solidFill>
              <a:srgbClr val="F1F9F9"/>
            </a:solidFill>
            <a:ln w="25400">
              <a:solidFill>
                <a:srgbClr val="89A4A7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 b="1">
                  <a:latin typeface="Calibri" panose="020F0502020204030204" pitchFamily="34" charset="0"/>
                  <a:sym typeface="Calibri" panose="020F0502020204030204" pitchFamily="34" charset="0"/>
                </a:rPr>
                <a:t>Обеспечение безопасности</a:t>
              </a:r>
            </a:p>
          </p:txBody>
        </p:sp>
        <p:sp>
          <p:nvSpPr>
            <p:cNvPr id="211" name="Shape 991"/>
            <p:cNvSpPr txBox="1">
              <a:spLocks noChangeArrowheads="1"/>
            </p:cNvSpPr>
            <p:nvPr/>
          </p:nvSpPr>
          <p:spPr bwMode="auto">
            <a:xfrm>
              <a:off x="395288" y="4973638"/>
              <a:ext cx="461962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 b="1">
                  <a:latin typeface="Calibri" panose="020F0502020204030204" pitchFamily="34" charset="0"/>
                  <a:sym typeface="Calibri" panose="020F0502020204030204" pitchFamily="34" charset="0"/>
                </a:rPr>
                <a:t>БП 11.1</a:t>
              </a:r>
            </a:p>
          </p:txBody>
        </p:sp>
        <p:sp>
          <p:nvSpPr>
            <p:cNvPr id="212" name="Shape 992"/>
            <p:cNvSpPr txBox="1">
              <a:spLocks noChangeArrowheads="1"/>
            </p:cNvSpPr>
            <p:nvPr/>
          </p:nvSpPr>
          <p:spPr bwMode="auto">
            <a:xfrm>
              <a:off x="1476375" y="4973638"/>
              <a:ext cx="45720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 b="1">
                  <a:latin typeface="Calibri" panose="020F0502020204030204" pitchFamily="34" charset="0"/>
                  <a:sym typeface="Calibri" panose="020F0502020204030204" pitchFamily="34" charset="0"/>
                </a:rPr>
                <a:t>БП 11.2</a:t>
              </a:r>
            </a:p>
          </p:txBody>
        </p:sp>
        <p:sp>
          <p:nvSpPr>
            <p:cNvPr id="213" name="Shape 993"/>
            <p:cNvSpPr txBox="1">
              <a:spLocks noChangeArrowheads="1"/>
            </p:cNvSpPr>
            <p:nvPr/>
          </p:nvSpPr>
          <p:spPr bwMode="auto">
            <a:xfrm>
              <a:off x="2486025" y="4973638"/>
              <a:ext cx="5016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 b="1">
                  <a:latin typeface="Calibri" panose="020F0502020204030204" pitchFamily="34" charset="0"/>
                  <a:sym typeface="Calibri" panose="020F0502020204030204" pitchFamily="34" charset="0"/>
                </a:rPr>
                <a:t>БП 11.3</a:t>
              </a:r>
            </a:p>
          </p:txBody>
        </p:sp>
        <p:sp>
          <p:nvSpPr>
            <p:cNvPr id="214" name="Shape 994"/>
            <p:cNvSpPr txBox="1">
              <a:spLocks noChangeArrowheads="1"/>
            </p:cNvSpPr>
            <p:nvPr/>
          </p:nvSpPr>
          <p:spPr bwMode="auto">
            <a:xfrm>
              <a:off x="3443288" y="4973638"/>
              <a:ext cx="481012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 b="1">
                  <a:latin typeface="Calibri" panose="020F0502020204030204" pitchFamily="34" charset="0"/>
                  <a:sym typeface="Calibri" panose="020F0502020204030204" pitchFamily="34" charset="0"/>
                </a:rPr>
                <a:t>БП 11.4</a:t>
              </a:r>
            </a:p>
          </p:txBody>
        </p:sp>
        <p:sp>
          <p:nvSpPr>
            <p:cNvPr id="215" name="Shape 995"/>
            <p:cNvSpPr txBox="1">
              <a:spLocks noChangeArrowheads="1"/>
            </p:cNvSpPr>
            <p:nvPr/>
          </p:nvSpPr>
          <p:spPr bwMode="auto">
            <a:xfrm>
              <a:off x="4441825" y="4973638"/>
              <a:ext cx="490538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 b="1">
                  <a:latin typeface="Calibri" panose="020F0502020204030204" pitchFamily="34" charset="0"/>
                  <a:sym typeface="Calibri" panose="020F0502020204030204" pitchFamily="34" charset="0"/>
                </a:rPr>
                <a:t>БП 11.5</a:t>
              </a:r>
            </a:p>
          </p:txBody>
        </p:sp>
        <p:sp>
          <p:nvSpPr>
            <p:cNvPr id="216" name="Shape 996"/>
            <p:cNvSpPr txBox="1">
              <a:spLocks noChangeArrowheads="1"/>
            </p:cNvSpPr>
            <p:nvPr/>
          </p:nvSpPr>
          <p:spPr bwMode="auto">
            <a:xfrm>
              <a:off x="5611813" y="4973638"/>
              <a:ext cx="473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 b="1">
                  <a:latin typeface="Calibri" panose="020F0502020204030204" pitchFamily="34" charset="0"/>
                  <a:sym typeface="Calibri" panose="020F0502020204030204" pitchFamily="34" charset="0"/>
                </a:rPr>
                <a:t>БП 11.6</a:t>
              </a:r>
            </a:p>
          </p:txBody>
        </p:sp>
        <p:sp>
          <p:nvSpPr>
            <p:cNvPr id="217" name="Shape 997"/>
            <p:cNvSpPr txBox="1">
              <a:spLocks noChangeArrowheads="1"/>
            </p:cNvSpPr>
            <p:nvPr/>
          </p:nvSpPr>
          <p:spPr bwMode="auto">
            <a:xfrm>
              <a:off x="6821488" y="4973638"/>
              <a:ext cx="487362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 b="1">
                  <a:latin typeface="Calibri" panose="020F0502020204030204" pitchFamily="34" charset="0"/>
                  <a:sym typeface="Calibri" panose="020F0502020204030204" pitchFamily="34" charset="0"/>
                </a:rPr>
                <a:t>БП 11.7</a:t>
              </a:r>
            </a:p>
          </p:txBody>
        </p:sp>
        <p:sp>
          <p:nvSpPr>
            <p:cNvPr id="218" name="Shape 998"/>
            <p:cNvSpPr txBox="1">
              <a:spLocks noChangeArrowheads="1"/>
            </p:cNvSpPr>
            <p:nvPr/>
          </p:nvSpPr>
          <p:spPr bwMode="auto">
            <a:xfrm>
              <a:off x="7812088" y="4973638"/>
              <a:ext cx="515937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 b="1">
                  <a:latin typeface="Calibri" panose="020F0502020204030204" pitchFamily="34" charset="0"/>
                  <a:sym typeface="Calibri" panose="020F0502020204030204" pitchFamily="34" charset="0"/>
                </a:rPr>
                <a:t>БП 11.8</a:t>
              </a:r>
            </a:p>
          </p:txBody>
        </p:sp>
        <p:sp>
          <p:nvSpPr>
            <p:cNvPr id="219" name="Shape 999"/>
            <p:cNvSpPr txBox="1">
              <a:spLocks noChangeArrowheads="1"/>
            </p:cNvSpPr>
            <p:nvPr/>
          </p:nvSpPr>
          <p:spPr bwMode="auto">
            <a:xfrm>
              <a:off x="2339975" y="5718175"/>
              <a:ext cx="7874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>
                  <a:latin typeface="Calibri" panose="020F0502020204030204" pitchFamily="34" charset="0"/>
                  <a:sym typeface="Calibri" panose="020F0502020204030204" pitchFamily="34" charset="0"/>
                </a:rPr>
                <a:t>Программное обеспечение</a:t>
              </a:r>
            </a:p>
            <a:p>
              <a:pPr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>
                  <a:latin typeface="Calibri" panose="020F0502020204030204" pitchFamily="34" charset="0"/>
                  <a:sym typeface="Calibri" panose="020F0502020204030204" pitchFamily="34" charset="0"/>
                </a:rPr>
                <a:t>Компьютерное оборудование и оргтехника</a:t>
              </a:r>
            </a:p>
          </p:txBody>
        </p:sp>
        <p:sp>
          <p:nvSpPr>
            <p:cNvPr id="220" name="Shape 1000"/>
            <p:cNvSpPr txBox="1">
              <a:spLocks noChangeArrowheads="1"/>
            </p:cNvSpPr>
            <p:nvPr/>
          </p:nvSpPr>
          <p:spPr bwMode="auto">
            <a:xfrm>
              <a:off x="1258888" y="5734050"/>
              <a:ext cx="936625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>
                  <a:latin typeface="Calibri" panose="020F0502020204030204" pitchFamily="34" charset="0"/>
                  <a:sym typeface="Calibri" panose="020F0502020204030204" pitchFamily="34" charset="0"/>
                </a:rPr>
                <a:t>Штатное расписание и шт-я расстановка</a:t>
              </a:r>
            </a:p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>
                  <a:latin typeface="Calibri" panose="020F0502020204030204" pitchFamily="34" charset="0"/>
                  <a:sym typeface="Calibri" panose="020F0502020204030204" pitchFamily="34" charset="0"/>
                </a:rPr>
                <a:t>Кол. Договор</a:t>
              </a:r>
            </a:p>
            <a:p>
              <a:pPr eaLnBrk="1" hangingPunct="1">
                <a:lnSpc>
                  <a:spcPct val="80000"/>
                </a:lnSpc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>
                  <a:latin typeface="Calibri" panose="020F0502020204030204" pitchFamily="34" charset="0"/>
                  <a:sym typeface="Calibri" panose="020F0502020204030204" pitchFamily="34" charset="0"/>
                </a:rPr>
                <a:t>Повышение квалификации,аттес-тация</a:t>
              </a:r>
            </a:p>
          </p:txBody>
        </p:sp>
        <p:sp>
          <p:nvSpPr>
            <p:cNvPr id="221" name="Shape 1001"/>
            <p:cNvSpPr txBox="1">
              <a:spLocks noChangeArrowheads="1"/>
            </p:cNvSpPr>
            <p:nvPr/>
          </p:nvSpPr>
          <p:spPr bwMode="auto">
            <a:xfrm>
              <a:off x="3336925" y="5756275"/>
              <a:ext cx="803275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>
                  <a:latin typeface="Calibri" panose="020F0502020204030204" pitchFamily="34" charset="0"/>
                  <a:sym typeface="Calibri" panose="020F0502020204030204" pitchFamily="34" charset="0"/>
                </a:rPr>
                <a:t>Экспертиза документов</a:t>
              </a:r>
            </a:p>
            <a:p>
              <a:pPr eaLnBrk="1" hangingPunct="1"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ru-RU" altLang="ru-RU" sz="600">
                <a:latin typeface="Calibri" panose="020F0502020204030204" pitchFamily="34" charset="0"/>
                <a:sym typeface="Calibri" panose="020F0502020204030204" pitchFamily="34" charset="0"/>
              </a:endParaRPr>
            </a:p>
            <a:p>
              <a:pPr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>
                  <a:latin typeface="Calibri" panose="020F0502020204030204" pitchFamily="34" charset="0"/>
                  <a:sym typeface="Calibri" panose="020F0502020204030204" pitchFamily="34" charset="0"/>
                </a:rPr>
                <a:t>Юридическое сопровождение</a:t>
              </a:r>
            </a:p>
          </p:txBody>
        </p:sp>
        <p:sp>
          <p:nvSpPr>
            <p:cNvPr id="222" name="Shape 1002"/>
            <p:cNvSpPr txBox="1">
              <a:spLocks noChangeArrowheads="1"/>
            </p:cNvSpPr>
            <p:nvPr/>
          </p:nvSpPr>
          <p:spPr bwMode="auto">
            <a:xfrm>
              <a:off x="5292725" y="5734050"/>
              <a:ext cx="10795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>
                  <a:latin typeface="Calibri" panose="020F0502020204030204" pitchFamily="34" charset="0"/>
                  <a:sym typeface="Calibri" panose="020F0502020204030204" pitchFamily="34" charset="0"/>
                </a:rPr>
                <a:t>Обеспечение бесперебойной работы здания ,системы обеспечения и их поддержания</a:t>
              </a:r>
            </a:p>
          </p:txBody>
        </p:sp>
        <p:sp>
          <p:nvSpPr>
            <p:cNvPr id="223" name="Shape 1003"/>
            <p:cNvSpPr txBox="1">
              <a:spLocks noChangeArrowheads="1"/>
            </p:cNvSpPr>
            <p:nvPr/>
          </p:nvSpPr>
          <p:spPr bwMode="auto">
            <a:xfrm>
              <a:off x="6659563" y="5734050"/>
              <a:ext cx="98901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>
                  <a:latin typeface="Calibri" panose="020F0502020204030204" pitchFamily="34" charset="0"/>
                  <a:sym typeface="Calibri" panose="020F0502020204030204" pitchFamily="34" charset="0"/>
                </a:rPr>
                <a:t>Канцелярия,ЭДО</a:t>
              </a:r>
            </a:p>
            <a:p>
              <a:pPr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>
                  <a:latin typeface="Calibri" panose="020F0502020204030204" pitchFamily="34" charset="0"/>
                  <a:sym typeface="Calibri" panose="020F0502020204030204" pitchFamily="34" charset="0"/>
                </a:rPr>
                <a:t>Архив</a:t>
              </a:r>
            </a:p>
          </p:txBody>
        </p:sp>
        <p:sp>
          <p:nvSpPr>
            <p:cNvPr id="224" name="Shape 1004"/>
            <p:cNvSpPr txBox="1">
              <a:spLocks noChangeArrowheads="1"/>
            </p:cNvSpPr>
            <p:nvPr/>
          </p:nvSpPr>
          <p:spPr bwMode="auto">
            <a:xfrm>
              <a:off x="7740650" y="5705475"/>
              <a:ext cx="86360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>
                  <a:latin typeface="Calibri" panose="020F0502020204030204" pitchFamily="34" charset="0"/>
                  <a:sym typeface="Calibri" panose="020F0502020204030204" pitchFamily="34" charset="0"/>
                </a:rPr>
                <a:t>ГО, охрана</a:t>
              </a:r>
            </a:p>
            <a:p>
              <a:pPr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>
                  <a:latin typeface="Calibri" panose="020F0502020204030204" pitchFamily="34" charset="0"/>
                  <a:sym typeface="Calibri" panose="020F0502020204030204" pitchFamily="34" charset="0"/>
                </a:rPr>
                <a:t>мониторинг тел.переговоров</a:t>
              </a:r>
            </a:p>
            <a:p>
              <a:pPr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>
                  <a:latin typeface="Calibri" panose="020F0502020204030204" pitchFamily="34" charset="0"/>
                  <a:sym typeface="Calibri" panose="020F0502020204030204" pitchFamily="34" charset="0"/>
                </a:rPr>
                <a:t>видеонаблюдение</a:t>
              </a:r>
            </a:p>
          </p:txBody>
        </p:sp>
        <p:sp>
          <p:nvSpPr>
            <p:cNvPr id="225" name="Shape 1005"/>
            <p:cNvSpPr txBox="1">
              <a:spLocks noChangeArrowheads="1"/>
            </p:cNvSpPr>
            <p:nvPr/>
          </p:nvSpPr>
          <p:spPr bwMode="auto">
            <a:xfrm>
              <a:off x="4286250" y="5734050"/>
              <a:ext cx="86201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>
                  <a:latin typeface="Calibri" panose="020F0502020204030204" pitchFamily="34" charset="0"/>
                  <a:sym typeface="Calibri" panose="020F0502020204030204" pitchFamily="34" charset="0"/>
                </a:rPr>
                <a:t>Подача заявок и учет транспорта</a:t>
              </a:r>
            </a:p>
          </p:txBody>
        </p:sp>
        <p:cxnSp>
          <p:nvCxnSpPr>
            <p:cNvPr id="226" name="Shape 1006"/>
            <p:cNvCxnSpPr>
              <a:cxnSpLocks noChangeShapeType="1"/>
            </p:cNvCxnSpPr>
            <p:nvPr/>
          </p:nvCxnSpPr>
          <p:spPr bwMode="auto">
            <a:xfrm>
              <a:off x="7596188" y="3860800"/>
              <a:ext cx="1587" cy="576263"/>
            </a:xfrm>
            <a:prstGeom prst="straightConnector1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7" name="Shape 1007"/>
            <p:cNvCxnSpPr>
              <a:cxnSpLocks noChangeShapeType="1"/>
            </p:cNvCxnSpPr>
            <p:nvPr/>
          </p:nvCxnSpPr>
          <p:spPr bwMode="auto">
            <a:xfrm>
              <a:off x="7596188" y="4437063"/>
              <a:ext cx="730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8" name="Shape 1008"/>
            <p:cNvCxnSpPr>
              <a:cxnSpLocks noChangeShapeType="1"/>
            </p:cNvCxnSpPr>
            <p:nvPr/>
          </p:nvCxnSpPr>
          <p:spPr bwMode="auto">
            <a:xfrm>
              <a:off x="7596188" y="4221163"/>
              <a:ext cx="730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9" name="Shape 1009"/>
            <p:cNvCxnSpPr>
              <a:cxnSpLocks noChangeShapeType="1"/>
            </p:cNvCxnSpPr>
            <p:nvPr/>
          </p:nvCxnSpPr>
          <p:spPr bwMode="auto">
            <a:xfrm>
              <a:off x="7596188" y="4005263"/>
              <a:ext cx="730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0" name="Shape 1010"/>
            <p:cNvSpPr txBox="1">
              <a:spLocks noChangeArrowheads="1"/>
            </p:cNvSpPr>
            <p:nvPr/>
          </p:nvSpPr>
          <p:spPr bwMode="auto">
            <a:xfrm>
              <a:off x="395288" y="1098550"/>
              <a:ext cx="85788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262673"/>
                </a:buClr>
                <a:buSzPct val="25000"/>
                <a:buFont typeface="Arial" panose="020B0604020202020204" pitchFamily="34" charset="0"/>
                <a:buNone/>
              </a:pPr>
              <a:r>
                <a:rPr lang="en-US" altLang="ru-RU" sz="800" b="1">
                  <a:solidFill>
                    <a:srgbClr val="0070C0"/>
                  </a:solidFill>
                  <a:latin typeface="Bookman Old Style" panose="02050604050505020204" pitchFamily="18" charset="0"/>
                </a:rPr>
                <a:t>ПОДСИСТЕМА СТРАТЕГИЧЕСКОГО ПЛАНИРОВАНИЯ И ПРОЕКТИРОВАНИЯ             ПОДСИСТЕМА ОПЕРАТИВНОГО УПРАВЛЕНИЯ И КОНТРОЛЯ</a:t>
              </a:r>
            </a:p>
          </p:txBody>
        </p:sp>
        <p:sp>
          <p:nvSpPr>
            <p:cNvPr id="231" name="Shape 1011"/>
            <p:cNvSpPr txBox="1">
              <a:spLocks noChangeArrowheads="1"/>
            </p:cNvSpPr>
            <p:nvPr/>
          </p:nvSpPr>
          <p:spPr bwMode="auto">
            <a:xfrm>
              <a:off x="722313" y="2982913"/>
              <a:ext cx="6834187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262673"/>
                </a:buClr>
                <a:buSzPct val="25000"/>
                <a:buFont typeface="Arial" panose="020B0604020202020204" pitchFamily="34" charset="0"/>
                <a:buNone/>
              </a:pPr>
              <a:r>
                <a:rPr lang="en-US" altLang="ru-RU" sz="800" b="1">
                  <a:solidFill>
                    <a:srgbClr val="0070C0"/>
                  </a:solidFill>
                </a:rPr>
                <a:t>ПОДСИСТЕМА ОСНОВНОГО ПРОИЗВОДСТВА </a:t>
              </a:r>
              <a:r>
                <a:rPr lang="en-US" altLang="ru-RU" sz="800" b="1">
                  <a:solidFill>
                    <a:srgbClr val="0070C0"/>
                  </a:solidFill>
                  <a:latin typeface="Bookman Old Style" panose="02050604050505020204" pitchFamily="18" charset="0"/>
                </a:rPr>
                <a:t>МЕДИЦИНСКОГО</a:t>
              </a:r>
              <a:r>
                <a:rPr lang="en-US" altLang="ru-RU" sz="800" b="1">
                  <a:solidFill>
                    <a:srgbClr val="0070C0"/>
                  </a:solidFill>
                </a:rPr>
                <a:t> ПРОДУКТА И УСЛУГИ </a:t>
              </a:r>
            </a:p>
          </p:txBody>
        </p:sp>
        <p:sp>
          <p:nvSpPr>
            <p:cNvPr id="232" name="Shape 1012"/>
            <p:cNvSpPr txBox="1">
              <a:spLocks noChangeArrowheads="1"/>
            </p:cNvSpPr>
            <p:nvPr/>
          </p:nvSpPr>
          <p:spPr bwMode="auto">
            <a:xfrm>
              <a:off x="609600" y="4700588"/>
              <a:ext cx="2017713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262673"/>
                </a:buClr>
                <a:buSzPct val="25000"/>
                <a:buFont typeface="Arial" panose="020B0604020202020204" pitchFamily="34" charset="0"/>
                <a:buNone/>
              </a:pPr>
              <a:r>
                <a:rPr lang="en-US" altLang="ru-RU" sz="800" b="1">
                  <a:solidFill>
                    <a:srgbClr val="0070C0"/>
                  </a:solidFill>
                  <a:latin typeface="Bookman Old Style" panose="02050604050505020204" pitchFamily="18" charset="0"/>
                </a:rPr>
                <a:t>ПОДСИСТЕМА ОБЕСПЕЧЕНИЯ</a:t>
              </a:r>
            </a:p>
          </p:txBody>
        </p:sp>
        <p:sp>
          <p:nvSpPr>
            <p:cNvPr id="233" name="Shape 1013"/>
            <p:cNvSpPr>
              <a:spLocks noChangeArrowheads="1"/>
            </p:cNvSpPr>
            <p:nvPr/>
          </p:nvSpPr>
          <p:spPr bwMode="auto">
            <a:xfrm>
              <a:off x="411163" y="5157788"/>
              <a:ext cx="647700" cy="576262"/>
            </a:xfrm>
            <a:prstGeom prst="roundRect">
              <a:avLst>
                <a:gd name="adj" fmla="val 16667"/>
              </a:avLst>
            </a:prstGeom>
            <a:solidFill>
              <a:srgbClr val="F1F9F9"/>
            </a:solidFill>
            <a:ln w="25400">
              <a:solidFill>
                <a:srgbClr val="89A4A7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600" b="1">
                  <a:latin typeface="Calibri" panose="020F0502020204030204" pitchFamily="34" charset="0"/>
                  <a:sym typeface="Calibri" panose="020F0502020204030204" pitchFamily="34" charset="0"/>
                </a:rPr>
                <a:t>Финансы</a:t>
              </a:r>
            </a:p>
          </p:txBody>
        </p:sp>
        <p:sp>
          <p:nvSpPr>
            <p:cNvPr id="234" name="Shape 1014"/>
            <p:cNvSpPr txBox="1">
              <a:spLocks noChangeArrowheads="1"/>
            </p:cNvSpPr>
            <p:nvPr/>
          </p:nvSpPr>
          <p:spPr bwMode="auto">
            <a:xfrm>
              <a:off x="1476375" y="141288"/>
              <a:ext cx="6415088" cy="67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262673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ru-RU" sz="1800" b="1" dirty="0">
                  <a:solidFill>
                    <a:srgbClr val="0070C0"/>
                  </a:solidFill>
                  <a:latin typeface="Bookman Old Style" panose="02050604050505020204" pitchFamily="18" charset="0"/>
                  <a:sym typeface="Calibri" panose="020F0502020204030204" pitchFamily="34" charset="0"/>
                </a:rPr>
                <a:t>СИСТЕМА </a:t>
              </a:r>
              <a:r>
                <a:rPr lang="en-US" altLang="ru-RU" sz="2000" b="1" dirty="0">
                  <a:solidFill>
                    <a:srgbClr val="0070C0"/>
                  </a:solidFill>
                  <a:latin typeface="Bookman Old Style" panose="02050604050505020204" pitchFamily="18" charset="0"/>
                  <a:sym typeface="Calibri" panose="020F0502020204030204" pitchFamily="34" charset="0"/>
                </a:rPr>
                <a:t>БИЗНЕС-ПРОЦЕССОВ</a:t>
              </a:r>
              <a:r>
                <a:rPr lang="en-US" altLang="ru-RU" sz="1800" b="1" dirty="0">
                  <a:solidFill>
                    <a:srgbClr val="0070C0"/>
                  </a:solidFill>
                  <a:latin typeface="Bookman Old Style" panose="02050604050505020204" pitchFamily="18" charset="0"/>
                  <a:sym typeface="Calibri" panose="020F0502020204030204" pitchFamily="34" charset="0"/>
                </a:rPr>
                <a:t> С ПРИВЯЗКОЙ К ЦЕПОЧКЕ ДОБАВЛЕННОЙ СТОИМОСТИ</a:t>
              </a:r>
            </a:p>
          </p:txBody>
        </p:sp>
      </p:grpSp>
      <p:pic>
        <p:nvPicPr>
          <p:cNvPr id="118" name="Shape 1118" descr="logo220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746436" y="44624"/>
            <a:ext cx="1029084" cy="953136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chemeClr val="lt1"/>
            </a:outerShdw>
          </a:effectLst>
        </p:spPr>
      </p:pic>
    </p:spTree>
    <p:extLst>
      <p:ext uri="{BB962C8B-B14F-4D97-AF65-F5344CB8AC3E}">
        <p14:creationId xmlns:p14="http://schemas.microsoft.com/office/powerpoint/2010/main" val="362152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A6768-7690-43B5-A332-E051EEB68E4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8608" y="6399650"/>
            <a:ext cx="396477" cy="396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97408" y="267813"/>
            <a:ext cx="25200" cy="431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2494616" y="274432"/>
            <a:ext cx="9218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Цели автоматизации БП в медицинском учреждении.</a:t>
            </a:r>
          </a:p>
        </p:txBody>
      </p:sp>
      <p:pic>
        <p:nvPicPr>
          <p:cNvPr id="118" name="Shape 1118" descr="logo220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746436" y="44624"/>
            <a:ext cx="1029084" cy="953136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chemeClr val="lt1"/>
            </a:outerShdw>
          </a:effectLst>
        </p:spPr>
      </p:pic>
      <p:sp>
        <p:nvSpPr>
          <p:cNvPr id="116" name="Shape 1030"/>
          <p:cNvSpPr txBox="1"/>
          <p:nvPr/>
        </p:nvSpPr>
        <p:spPr>
          <a:xfrm>
            <a:off x="746436" y="1303060"/>
            <a:ext cx="11110204" cy="5231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3E6AA5"/>
              </a:buClr>
              <a:buSzPct val="25000"/>
            </a:pPr>
            <a:r>
              <a:rPr lang="ru-RU" sz="28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Описание  Б</a:t>
            </a:r>
            <a:r>
              <a:rPr lang="en-US" sz="28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изнес</a:t>
            </a:r>
            <a:r>
              <a:rPr lang="en-US" sz="28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ru-RU" sz="28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процессов и их автоматизация с целью:</a:t>
            </a:r>
          </a:p>
        </p:txBody>
      </p:sp>
      <p:sp>
        <p:nvSpPr>
          <p:cNvPr id="117" name="Shape 1034"/>
          <p:cNvSpPr txBox="1"/>
          <p:nvPr/>
        </p:nvSpPr>
        <p:spPr>
          <a:xfrm>
            <a:off x="983432" y="2204864"/>
            <a:ext cx="10585176" cy="378561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3E6AA5"/>
              </a:buClr>
              <a:buSzPct val="25000"/>
            </a:pPr>
            <a:endParaRPr lang="ru-RU" sz="24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3E6AA5"/>
              </a:buClr>
              <a:buSzPct val="25000"/>
            </a:pP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автоматизировать сбор и обработку информации в том виде, объеме и формате, которая нужна руководителю или специалисту;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3E6AA5"/>
              </a:buClr>
              <a:buSzPct val="25000"/>
            </a:pPr>
            <a:endParaRPr lang="ru-RU" sz="24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3E6AA5"/>
              </a:buClr>
              <a:buSzPct val="25000"/>
            </a:pPr>
            <a:r>
              <a:rPr lang="ru-RU" sz="2400" dirty="0">
                <a:solidFill>
                  <a:srgbClr val="002060"/>
                </a:solidFill>
              </a:rPr>
              <a:t>-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оптимизировать расходы на персонал; эффективнее использовать рабочее время сотрудников;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3E6AA5"/>
              </a:buClr>
              <a:buSzPct val="25000"/>
            </a:pPr>
            <a:endParaRPr lang="ru-RU" sz="2400" dirty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3E6AA5"/>
              </a:buClr>
              <a:buSzPct val="25000"/>
            </a:pPr>
            <a:r>
              <a:rPr lang="ru-RU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улучшить скорость и качество обслуживания клиентов;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3E6AA5"/>
              </a:buClr>
              <a:buSzPct val="25000"/>
            </a:pPr>
            <a:endParaRPr lang="ru-RU" sz="24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3E6AA5"/>
              </a:buClr>
              <a:buSzPct val="25000"/>
            </a:pPr>
            <a:r>
              <a:rPr lang="ru-RU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оптимизировать бизнес-процессы.</a:t>
            </a:r>
            <a:endParaRPr lang="ru-RU" sz="2400" dirty="0">
              <a:solidFill>
                <a:srgbClr val="3E6A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930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A6768-7690-43B5-A332-E051EEB68E4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8608" y="6399650"/>
            <a:ext cx="396477" cy="396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97408" y="267813"/>
            <a:ext cx="25200" cy="431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2494616" y="274432"/>
            <a:ext cx="9218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Автоматизация БП в медицинском учреждении.</a:t>
            </a:r>
          </a:p>
        </p:txBody>
      </p:sp>
      <p:pic>
        <p:nvPicPr>
          <p:cNvPr id="118" name="Shape 1118" descr="logo220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746436" y="44624"/>
            <a:ext cx="1029084" cy="953136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chemeClr val="lt1"/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046018"/>
            <a:ext cx="9577065" cy="555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4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A6768-7690-43B5-A332-E051EEB68E4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8608" y="6399650"/>
            <a:ext cx="396477" cy="396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97408" y="267813"/>
            <a:ext cx="25200" cy="431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2494616" y="274432"/>
            <a:ext cx="95533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Автоматизация БП в медицинском учреждении. ПБ Рассмотрение жалобы Пациента.</a:t>
            </a:r>
          </a:p>
        </p:txBody>
      </p:sp>
      <p:pic>
        <p:nvPicPr>
          <p:cNvPr id="118" name="Shape 1118" descr="logo220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746436" y="44624"/>
            <a:ext cx="1029084" cy="953136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chemeClr val="lt1"/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7530414" y="1210787"/>
            <a:ext cx="4583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+mn-lt"/>
              </a:rPr>
              <a:t>Участники процесса: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Сотрудник </a:t>
            </a:r>
            <a:r>
              <a:rPr lang="ru-RU" dirty="0" smtClean="0">
                <a:latin typeface="+mn-lt"/>
              </a:rPr>
              <a:t>Канцелярии</a:t>
            </a:r>
            <a:endParaRPr lang="ru-RU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Главный врач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Ответственный сотрудник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Врач-методист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526402" y="2949381"/>
            <a:ext cx="41804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+mn-lt"/>
              </a:rPr>
              <a:t>Метрики: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Время цикла (время обработки одной жалобы пациента)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Время подготовки ответа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526402" y="4410978"/>
            <a:ext cx="41804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+mn-lt"/>
              </a:rPr>
              <a:t>Показатели: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Количество жалоб за период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Количество жалоб по подразделениям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Количество жалоб по сотрудниками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Род жалоб (на что жалуются)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0" y="1340768"/>
            <a:ext cx="7170245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3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A6768-7690-43B5-A332-E051EEB68E4E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8608" y="6399650"/>
            <a:ext cx="396477" cy="396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97408" y="267813"/>
            <a:ext cx="25200" cy="431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2514877" y="239988"/>
            <a:ext cx="9485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Автоматизация БП в медицинском учреждении. ПБ Рассмотрение жалобы Пациента</a:t>
            </a:r>
          </a:p>
        </p:txBody>
      </p:sp>
      <p:pic>
        <p:nvPicPr>
          <p:cNvPr id="118" name="Shape 1118" descr="logo220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746436" y="44624"/>
            <a:ext cx="1029084" cy="953136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chemeClr val="lt1"/>
            </a:outerShdw>
          </a:effec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7608168" y="1052736"/>
            <a:ext cx="4104456" cy="346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latin typeface="+mn-lt"/>
              </a:rPr>
              <a:t>Задача  «Регистрация жалобы»</a:t>
            </a:r>
          </a:p>
          <a:p>
            <a:pPr algn="ctr">
              <a:lnSpc>
                <a:spcPct val="150000"/>
              </a:lnSpc>
            </a:pPr>
            <a:endParaRPr lang="ru-RU" sz="2000" b="1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+mn-lt"/>
              </a:rPr>
              <a:t>Обязательны для заполнения</a:t>
            </a:r>
            <a:r>
              <a:rPr lang="en-US" dirty="0">
                <a:latin typeface="+mn-lt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Регистрационный номер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Дата регистрации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Каким образом к нам пришло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От кого поступило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ФИО заявителя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68" y="1052736"/>
            <a:ext cx="6460159" cy="553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3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A6768-7690-43B5-A332-E051EEB68E4E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8608" y="6399650"/>
            <a:ext cx="396477" cy="396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97408" y="267813"/>
            <a:ext cx="25200" cy="431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2494616" y="274432"/>
            <a:ext cx="95533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Автоматизация БП в медицинском учреждении. ПБ Заключение Договора.</a:t>
            </a:r>
          </a:p>
        </p:txBody>
      </p:sp>
      <p:pic>
        <p:nvPicPr>
          <p:cNvPr id="118" name="Shape 1118" descr="logo220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746436" y="44624"/>
            <a:ext cx="1029084" cy="953136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chemeClr val="lt1"/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1340768"/>
            <a:ext cx="11975976" cy="417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0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A6768-7690-43B5-A332-E051EEB68E4E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8608" y="6399650"/>
            <a:ext cx="396477" cy="396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97408" y="267813"/>
            <a:ext cx="25200" cy="431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2514877" y="239988"/>
            <a:ext cx="9485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Автоматизация БП в медицинском учреждении. ПБ Заключение Договора.</a:t>
            </a:r>
          </a:p>
        </p:txBody>
      </p:sp>
      <p:pic>
        <p:nvPicPr>
          <p:cNvPr id="118" name="Shape 1118" descr="logo220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746436" y="44624"/>
            <a:ext cx="1029084" cy="953136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chemeClr val="lt1"/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12" y="1052736"/>
            <a:ext cx="11707136" cy="530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2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8063" y="168517"/>
            <a:ext cx="2061373" cy="54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2397408" y="267813"/>
            <a:ext cx="25200" cy="431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158063" y="6457365"/>
            <a:ext cx="3312368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u="sng" dirty="0" err="1">
                <a:solidFill>
                  <a:srgbClr val="55B5FD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www.elma-bpm.ru</a:t>
            </a:r>
            <a:endParaRPr lang="ru-RU" sz="1400" u="sng" dirty="0">
              <a:solidFill>
                <a:srgbClr val="55B5FD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A6768-7690-43B5-A332-E051EEB68E4E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12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8608" y="6399650"/>
            <a:ext cx="396477" cy="396000"/>
          </a:xfrm>
          <a:prstGeom prst="rect">
            <a:avLst/>
          </a:prstGeom>
        </p:spPr>
      </p:pic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2494616" y="274432"/>
            <a:ext cx="8137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Докладчики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58063" y="1196752"/>
            <a:ext cx="12070440" cy="265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  <a:spcBef>
                <a:spcPts val="0"/>
              </a:spcBef>
              <a:tabLst>
                <a:tab pos="450850" algn="l"/>
              </a:tabLst>
            </a:pPr>
            <a:r>
              <a:rPr lang="ru-RU" sz="2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Станислав Поминов, Компания </a:t>
            </a:r>
            <a:r>
              <a:rPr lang="en-US" sz="2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ELMA</a:t>
            </a:r>
            <a:endParaRPr lang="ru-RU" sz="2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lnSpc>
                <a:spcPts val="5000"/>
              </a:lnSpc>
              <a:spcBef>
                <a:spcPts val="0"/>
              </a:spcBef>
              <a:tabLst>
                <a:tab pos="450850" algn="l"/>
              </a:tabLst>
            </a:pPr>
            <a:r>
              <a:rPr lang="ru-RU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– о возможностях </a:t>
            </a:r>
            <a:r>
              <a:rPr lang="en-US" sz="2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BPM </a:t>
            </a:r>
            <a:r>
              <a:rPr lang="ru-RU" sz="2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системы</a:t>
            </a:r>
          </a:p>
          <a:p>
            <a:pPr>
              <a:lnSpc>
                <a:spcPts val="5000"/>
              </a:lnSpc>
              <a:spcBef>
                <a:spcPts val="0"/>
              </a:spcBef>
              <a:tabLst>
                <a:tab pos="450850" algn="l"/>
              </a:tabLst>
            </a:pPr>
            <a:r>
              <a:rPr lang="ru-RU" sz="2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Елена Михайловна Кравченко, Городская Поликлиника № 220 ДЗМ</a:t>
            </a:r>
          </a:p>
          <a:p>
            <a:pPr>
              <a:lnSpc>
                <a:spcPts val="5000"/>
              </a:lnSpc>
              <a:spcBef>
                <a:spcPts val="0"/>
              </a:spcBef>
              <a:tabLst>
                <a:tab pos="450850" algn="l"/>
              </a:tabLst>
            </a:pPr>
            <a:r>
              <a:rPr lang="ru-RU" sz="2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– о внедрении </a:t>
            </a:r>
            <a:r>
              <a:rPr lang="en-US" sz="2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BPM</a:t>
            </a:r>
            <a:r>
              <a:rPr lang="ru-RU" sz="2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системы в  ГП 220</a:t>
            </a:r>
          </a:p>
        </p:txBody>
      </p:sp>
    </p:spTree>
    <p:extLst>
      <p:ext uri="{BB962C8B-B14F-4D97-AF65-F5344CB8AC3E}">
        <p14:creationId xmlns:p14="http://schemas.microsoft.com/office/powerpoint/2010/main" val="15760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A6768-7690-43B5-A332-E051EEB68E4E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pic>
        <p:nvPicPr>
          <p:cNvPr id="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8608" y="6399650"/>
            <a:ext cx="396477" cy="396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97408" y="267813"/>
            <a:ext cx="25200" cy="431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2494616" y="274432"/>
            <a:ext cx="9218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Автоматизация БП в медицинском учреждении.  Опыт реализации.</a:t>
            </a:r>
          </a:p>
        </p:txBody>
      </p:sp>
      <p:pic>
        <p:nvPicPr>
          <p:cNvPr id="10" name="Shape 1118" descr="logo220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746436" y="44624"/>
            <a:ext cx="1029084" cy="953136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chemeClr val="lt1"/>
            </a:outerShdw>
          </a:effectLst>
        </p:spPr>
      </p:pic>
      <p:sp>
        <p:nvSpPr>
          <p:cNvPr id="21" name="Shape 1121"/>
          <p:cNvSpPr txBox="1"/>
          <p:nvPr/>
        </p:nvSpPr>
        <p:spPr>
          <a:xfrm>
            <a:off x="407689" y="6475276"/>
            <a:ext cx="3744900" cy="338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117"/>
          <p:cNvSpPr txBox="1"/>
          <p:nvPr/>
        </p:nvSpPr>
        <p:spPr>
          <a:xfrm>
            <a:off x="288032" y="1095168"/>
            <a:ext cx="11568608" cy="4616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6ED"/>
              </a:buClr>
              <a:buSzPct val="25000"/>
              <a:buFont typeface="Arial"/>
              <a:buNone/>
            </a:pPr>
            <a:r>
              <a:rPr lang="ru-RU" sz="2400" b="1" dirty="0">
                <a:solidFill>
                  <a:srgbClr val="0070C0"/>
                </a:solidFill>
                <a:latin typeface="Bookman Old Style" panose="02050604050505020204" pitchFamily="18" charset="0"/>
                <a:sym typeface="Arial"/>
              </a:rPr>
              <a:t>Бизнес-процесс «Подготовка к торгам». Моделирование.</a:t>
            </a:r>
            <a:endParaRPr lang="ru-RU" sz="2400" b="1" i="0" u="none" dirty="0">
              <a:solidFill>
                <a:srgbClr val="0070C0"/>
              </a:solidFill>
              <a:latin typeface="Bookman Old Style" panose="02050604050505020204" pitchFamily="18" charset="0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3432" y="5877272"/>
            <a:ext cx="9649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* При моделировании Бизнес- процесса использовалась нотация </a:t>
            </a:r>
            <a:r>
              <a:rPr lang="en-US" sz="1600" dirty="0"/>
              <a:t>BPMN 2.0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72" y="1812495"/>
            <a:ext cx="11646776" cy="378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1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A6768-7690-43B5-A332-E051EEB68E4E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8608" y="6399650"/>
            <a:ext cx="396477" cy="396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97408" y="267813"/>
            <a:ext cx="25200" cy="431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2514877" y="239988"/>
            <a:ext cx="9485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Автоматизация БП в медицинском учреждении. ПБ Заключение Договора.</a:t>
            </a:r>
          </a:p>
        </p:txBody>
      </p:sp>
      <p:pic>
        <p:nvPicPr>
          <p:cNvPr id="118" name="Shape 1118" descr="logo220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746436" y="44624"/>
            <a:ext cx="1029084" cy="953136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chemeClr val="lt1"/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628800"/>
            <a:ext cx="11557717" cy="368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8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A6768-7690-43B5-A332-E051EEB68E4E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pic>
        <p:nvPicPr>
          <p:cNvPr id="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8608" y="6399650"/>
            <a:ext cx="396477" cy="396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97408" y="267813"/>
            <a:ext cx="25200" cy="431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2494616" y="274432"/>
            <a:ext cx="9218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Автоматизация БП в медицинском учреждении.  Опыт реализации.</a:t>
            </a:r>
          </a:p>
        </p:txBody>
      </p:sp>
      <p:pic>
        <p:nvPicPr>
          <p:cNvPr id="10" name="Shape 1118" descr="logo220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746436" y="44624"/>
            <a:ext cx="1029084" cy="953136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chemeClr val="lt1"/>
            </a:outerShdw>
          </a:effectLst>
        </p:spPr>
      </p:pic>
      <p:sp>
        <p:nvSpPr>
          <p:cNvPr id="21" name="Shape 1121"/>
          <p:cNvSpPr txBox="1"/>
          <p:nvPr/>
        </p:nvSpPr>
        <p:spPr>
          <a:xfrm>
            <a:off x="407689" y="6475276"/>
            <a:ext cx="3744900" cy="338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117"/>
          <p:cNvSpPr txBox="1"/>
          <p:nvPr/>
        </p:nvSpPr>
        <p:spPr>
          <a:xfrm>
            <a:off x="288032" y="1012707"/>
            <a:ext cx="11568608" cy="83095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6ED"/>
              </a:buClr>
              <a:buSzPct val="25000"/>
              <a:buFont typeface="Arial"/>
              <a:buNone/>
            </a:pPr>
            <a:r>
              <a:rPr lang="ru-RU" sz="2400" b="1" dirty="0">
                <a:solidFill>
                  <a:srgbClr val="0070C0"/>
                </a:solidFill>
                <a:latin typeface="Bookman Old Style" panose="02050604050505020204" pitchFamily="18" charset="0"/>
                <a:sym typeface="Arial"/>
              </a:rPr>
              <a:t>Бизнес-процесс «Подготовка к торгам». Моделирование.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6ED"/>
              </a:buClr>
              <a:buSzPct val="25000"/>
              <a:buFont typeface="Arial"/>
              <a:buNone/>
            </a:pPr>
            <a:r>
              <a:rPr lang="ru-RU" sz="2400" b="1" i="0" u="none" dirty="0" err="1">
                <a:solidFill>
                  <a:srgbClr val="0070C0"/>
                </a:solidFill>
                <a:latin typeface="Bookman Old Style" panose="02050604050505020204" pitchFamily="18" charset="0"/>
                <a:sym typeface="Arial"/>
              </a:rPr>
              <a:t>Подпроцесс</a:t>
            </a:r>
            <a:r>
              <a:rPr lang="ru-RU" sz="2400" b="1" i="0" u="none" dirty="0">
                <a:solidFill>
                  <a:srgbClr val="0070C0"/>
                </a:solidFill>
                <a:latin typeface="Bookman Old Style" panose="02050604050505020204" pitchFamily="18" charset="0"/>
                <a:sym typeface="Arial"/>
              </a:rPr>
              <a:t> «Обсуждение на рабочей группе».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7488" y="2473778"/>
            <a:ext cx="9180512" cy="3818825"/>
          </a:xfrm>
          <a:prstGeom prst="rect">
            <a:avLst/>
          </a:prstGeom>
          <a:effectLst>
            <a:softEdge rad="635000"/>
          </a:effectLst>
        </p:spPr>
      </p:pic>
      <p:cxnSp>
        <p:nvCxnSpPr>
          <p:cNvPr id="15" name="Прямая соединительная линия 14"/>
          <p:cNvCxnSpPr/>
          <p:nvPr/>
        </p:nvCxnSpPr>
        <p:spPr>
          <a:xfrm flipV="1">
            <a:off x="2743097" y="2181828"/>
            <a:ext cx="1321522" cy="269388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743097" y="5283867"/>
            <a:ext cx="1321522" cy="122177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23" y="2156757"/>
            <a:ext cx="6603381" cy="4384002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96262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A6768-7690-43B5-A332-E051EEB68E4E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pic>
        <p:nvPicPr>
          <p:cNvPr id="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8608" y="6399650"/>
            <a:ext cx="396477" cy="396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97408" y="267813"/>
            <a:ext cx="25200" cy="431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2494616" y="274432"/>
            <a:ext cx="9218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Автоматизация БП в медицинском учреждении.  Опыт реализации.</a:t>
            </a:r>
          </a:p>
        </p:txBody>
      </p:sp>
      <p:pic>
        <p:nvPicPr>
          <p:cNvPr id="10" name="Shape 1118" descr="logo220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746436" y="44624"/>
            <a:ext cx="1029084" cy="953136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chemeClr val="lt1"/>
            </a:outerShdw>
          </a:effectLst>
        </p:spPr>
      </p:pic>
      <p:sp>
        <p:nvSpPr>
          <p:cNvPr id="14" name="Shape 1117"/>
          <p:cNvSpPr txBox="1"/>
          <p:nvPr/>
        </p:nvSpPr>
        <p:spPr>
          <a:xfrm>
            <a:off x="288032" y="1012707"/>
            <a:ext cx="11568608" cy="83095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6ED"/>
              </a:buClr>
              <a:buSzPct val="25000"/>
              <a:buFont typeface="Arial"/>
              <a:buNone/>
            </a:pPr>
            <a:r>
              <a:rPr lang="ru-RU" sz="2400" b="1" dirty="0">
                <a:solidFill>
                  <a:srgbClr val="0070C0"/>
                </a:solidFill>
                <a:latin typeface="Bookman Old Style" panose="02050604050505020204" pitchFamily="18" charset="0"/>
                <a:sym typeface="Arial"/>
              </a:rPr>
              <a:t>Бизнес-процесс «Подготовка к торгам». Исполнение.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6ED"/>
              </a:buClr>
              <a:buSzPct val="25000"/>
              <a:buFont typeface="Arial"/>
              <a:buNone/>
            </a:pPr>
            <a:r>
              <a:rPr lang="ru-RU" sz="2400" b="1" i="0" u="none" dirty="0">
                <a:solidFill>
                  <a:srgbClr val="0070C0"/>
                </a:solidFill>
                <a:latin typeface="Bookman Old Style" panose="02050604050505020204" pitchFamily="18" charset="0"/>
                <a:sym typeface="Arial"/>
              </a:rPr>
              <a:t>Задача «Создание служебной записки».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472" y="3025373"/>
            <a:ext cx="9144000" cy="3280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6973" y="2037480"/>
            <a:ext cx="7809958" cy="46318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2060925" y="2037480"/>
            <a:ext cx="466049" cy="1290448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060925" y="3542722"/>
            <a:ext cx="466049" cy="312663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80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A6768-7690-43B5-A332-E051EEB68E4E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pic>
        <p:nvPicPr>
          <p:cNvPr id="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8608" y="6399650"/>
            <a:ext cx="396477" cy="396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97408" y="267813"/>
            <a:ext cx="25200" cy="431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2494616" y="274432"/>
            <a:ext cx="9218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Автоматизация БП в медицинском учреждении.  Опыт реализации.</a:t>
            </a:r>
          </a:p>
        </p:txBody>
      </p:sp>
      <p:pic>
        <p:nvPicPr>
          <p:cNvPr id="10" name="Shape 1118" descr="logo220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746436" y="44624"/>
            <a:ext cx="1029084" cy="953136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chemeClr val="lt1"/>
            </a:outerShdw>
          </a:effectLst>
        </p:spPr>
      </p:pic>
      <p:sp>
        <p:nvSpPr>
          <p:cNvPr id="14" name="Shape 1117"/>
          <p:cNvSpPr txBox="1"/>
          <p:nvPr/>
        </p:nvSpPr>
        <p:spPr>
          <a:xfrm>
            <a:off x="288032" y="1012707"/>
            <a:ext cx="11568608" cy="83095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6ED"/>
              </a:buClr>
              <a:buSzPct val="25000"/>
              <a:buFont typeface="Arial"/>
              <a:buNone/>
            </a:pPr>
            <a:r>
              <a:rPr lang="ru-RU" sz="2400" b="1" dirty="0">
                <a:solidFill>
                  <a:srgbClr val="0070C0"/>
                </a:solidFill>
                <a:latin typeface="Bookman Old Style" panose="02050604050505020204" pitchFamily="18" charset="0"/>
                <a:sym typeface="Arial"/>
              </a:rPr>
              <a:t>Бизнес-процесс «Подготовка к торгам». Исполнение.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6ED"/>
              </a:buClr>
              <a:buSzPct val="25000"/>
              <a:buFont typeface="Arial"/>
              <a:buNone/>
            </a:pPr>
            <a:r>
              <a:rPr lang="ru-RU" sz="2400" b="1" i="0" u="none" dirty="0">
                <a:solidFill>
                  <a:srgbClr val="0070C0"/>
                </a:solidFill>
                <a:latin typeface="Bookman Old Style" panose="02050604050505020204" pitchFamily="18" charset="0"/>
                <a:sym typeface="Arial"/>
              </a:rPr>
              <a:t>Задача «Определение состава рабочей группы».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1" y="1638937"/>
            <a:ext cx="6457689" cy="4029644"/>
          </a:xfrm>
          <a:prstGeom prst="rect">
            <a:avLst/>
          </a:prstGeom>
          <a:effectLst>
            <a:softEdge rad="3683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496" y="2999655"/>
            <a:ext cx="8832504" cy="3669705"/>
          </a:xfrm>
          <a:prstGeom prst="rect">
            <a:avLst/>
          </a:prstGeom>
          <a:ln w="28575">
            <a:solidFill>
              <a:schemeClr val="accent2"/>
            </a:solidFill>
          </a:ln>
          <a:effectLst>
            <a:softEdge rad="0"/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V="1">
            <a:off x="1835496" y="2608244"/>
            <a:ext cx="335618" cy="39141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818228" y="2608244"/>
            <a:ext cx="7849772" cy="39141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8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A6768-7690-43B5-A332-E051EEB68E4E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pic>
        <p:nvPicPr>
          <p:cNvPr id="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8608" y="6399650"/>
            <a:ext cx="396477" cy="396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97408" y="267813"/>
            <a:ext cx="25200" cy="431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2494616" y="274432"/>
            <a:ext cx="921800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Автоматизация БП в медицинском учреждении.  </a:t>
            </a:r>
          </a:p>
          <a:p>
            <a:r>
              <a:rPr lang="ru-RU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Оформление заявки для формирования плана ФХД.</a:t>
            </a:r>
          </a:p>
        </p:txBody>
      </p:sp>
      <p:pic>
        <p:nvPicPr>
          <p:cNvPr id="10" name="Shape 1118" descr="logo220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746436" y="44624"/>
            <a:ext cx="1029084" cy="953136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chemeClr val="lt1"/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219133"/>
            <a:ext cx="10873208" cy="537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6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34" y="1085019"/>
            <a:ext cx="10968790" cy="539612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A6768-7690-43B5-A332-E051EEB68E4E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pic>
        <p:nvPicPr>
          <p:cNvPr id="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8608" y="6399650"/>
            <a:ext cx="396477" cy="396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97408" y="267813"/>
            <a:ext cx="25200" cy="431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2494616" y="274432"/>
            <a:ext cx="9218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Автоматизация БП в медицинском учреждении.  Опыт реализации.</a:t>
            </a:r>
          </a:p>
        </p:txBody>
      </p:sp>
      <p:pic>
        <p:nvPicPr>
          <p:cNvPr id="10" name="Shape 1118" descr="logo220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746436" y="44624"/>
            <a:ext cx="1029084" cy="953136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chemeClr val="lt1"/>
            </a:outerShdw>
          </a:effectLst>
        </p:spPr>
      </p:pic>
    </p:spTree>
    <p:extLst>
      <p:ext uri="{BB962C8B-B14F-4D97-AF65-F5344CB8AC3E}">
        <p14:creationId xmlns:p14="http://schemas.microsoft.com/office/powerpoint/2010/main" val="182571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A6768-7690-43B5-A332-E051EEB68E4E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pic>
        <p:nvPicPr>
          <p:cNvPr id="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8608" y="6399650"/>
            <a:ext cx="396477" cy="396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97408" y="267813"/>
            <a:ext cx="25200" cy="431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2494616" y="274432"/>
            <a:ext cx="9218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Автоматизация БП в медицинском учреждении.  Опыт реализации.</a:t>
            </a:r>
          </a:p>
        </p:txBody>
      </p:sp>
      <p:pic>
        <p:nvPicPr>
          <p:cNvPr id="10" name="Shape 1118" descr="logo220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746436" y="44624"/>
            <a:ext cx="1029084" cy="953136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chemeClr val="lt1"/>
            </a:outerShdw>
          </a:effectLst>
        </p:spPr>
      </p:pic>
      <p:sp>
        <p:nvSpPr>
          <p:cNvPr id="14" name="Shape 1117"/>
          <p:cNvSpPr txBox="1"/>
          <p:nvPr/>
        </p:nvSpPr>
        <p:spPr>
          <a:xfrm>
            <a:off x="288032" y="1012707"/>
            <a:ext cx="11568608" cy="83095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6ED"/>
              </a:buClr>
              <a:buSzPct val="25000"/>
              <a:buFont typeface="Arial"/>
              <a:buNone/>
            </a:pPr>
            <a:r>
              <a:rPr lang="ru-RU" sz="2400" b="1" dirty="0">
                <a:solidFill>
                  <a:srgbClr val="0070C0"/>
                </a:solidFill>
                <a:latin typeface="Bookman Old Style" panose="02050604050505020204" pitchFamily="18" charset="0"/>
                <a:sym typeface="Arial"/>
              </a:rPr>
              <a:t>Бизнес-процесс «Подготовка к торгам». Исполнение.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0DB6ED"/>
              </a:buClr>
              <a:buSzPct val="25000"/>
            </a:pPr>
            <a:r>
              <a:rPr lang="ru-RU" sz="2400" b="1" i="0" u="none" dirty="0">
                <a:solidFill>
                  <a:srgbClr val="0070C0"/>
                </a:solidFill>
                <a:latin typeface="Bookman Old Style" panose="02050604050505020204" pitchFamily="18" charset="0"/>
                <a:sym typeface="Arial"/>
              </a:rPr>
              <a:t>Задача «</a:t>
            </a:r>
            <a:r>
              <a:rPr lang="ru-RU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Вынесение резолюции по протоколу РГ</a:t>
            </a:r>
            <a:r>
              <a:rPr lang="ru-RU" sz="2400" b="1" i="0" u="none" dirty="0">
                <a:solidFill>
                  <a:srgbClr val="0070C0"/>
                </a:solidFill>
                <a:latin typeface="Bookman Old Style" panose="02050604050505020204" pitchFamily="18" charset="0"/>
                <a:sym typeface="Arial"/>
              </a:rPr>
              <a:t>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60" y="2077382"/>
            <a:ext cx="11178056" cy="401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4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A6768-7690-43B5-A332-E051EEB68E4E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pic>
        <p:nvPicPr>
          <p:cNvPr id="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8608" y="6399650"/>
            <a:ext cx="396477" cy="396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97408" y="267813"/>
            <a:ext cx="25200" cy="431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2494616" y="274432"/>
            <a:ext cx="9218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Автоматизация БП в медицинском учреждении.  Опыт реализации.</a:t>
            </a:r>
          </a:p>
        </p:txBody>
      </p:sp>
      <p:pic>
        <p:nvPicPr>
          <p:cNvPr id="10" name="Shape 1118" descr="logo220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746436" y="44624"/>
            <a:ext cx="1029084" cy="953136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chemeClr val="lt1"/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36" y="1052736"/>
            <a:ext cx="10822172" cy="533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9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A6768-7690-43B5-A332-E051EEB68E4E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pic>
        <p:nvPicPr>
          <p:cNvPr id="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8608" y="6399650"/>
            <a:ext cx="396477" cy="396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97408" y="267813"/>
            <a:ext cx="25200" cy="431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2494616" y="274432"/>
            <a:ext cx="9218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Автоматизация БП в медицинском учреждении.  Опыт реализации.</a:t>
            </a:r>
          </a:p>
        </p:txBody>
      </p:sp>
      <p:pic>
        <p:nvPicPr>
          <p:cNvPr id="10" name="Shape 1118" descr="logo220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746436" y="44624"/>
            <a:ext cx="1029084" cy="953136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chemeClr val="lt1"/>
            </a:outerShdw>
          </a:effectLst>
        </p:spPr>
      </p:pic>
      <p:sp>
        <p:nvSpPr>
          <p:cNvPr id="14" name="Shape 1117"/>
          <p:cNvSpPr txBox="1"/>
          <p:nvPr/>
        </p:nvSpPr>
        <p:spPr>
          <a:xfrm>
            <a:off x="288032" y="1012707"/>
            <a:ext cx="11568608" cy="83095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6ED"/>
              </a:buClr>
              <a:buSzPct val="25000"/>
              <a:buFont typeface="Arial"/>
              <a:buNone/>
            </a:pPr>
            <a:r>
              <a:rPr lang="ru-RU" sz="2400" b="1" dirty="0">
                <a:solidFill>
                  <a:srgbClr val="0070C0"/>
                </a:solidFill>
                <a:latin typeface="Bookman Old Style" panose="02050604050505020204" pitchFamily="18" charset="0"/>
                <a:sym typeface="Arial"/>
              </a:rPr>
              <a:t>Бизнес-процесс «Подготовка к торгам». Контроль.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0DB6ED"/>
              </a:buClr>
              <a:buSzPct val="25000"/>
            </a:pPr>
            <a:r>
              <a:rPr lang="ru-RU" sz="2400" b="1" i="0" u="none" dirty="0">
                <a:solidFill>
                  <a:srgbClr val="0070C0"/>
                </a:solidFill>
                <a:latin typeface="Bookman Old Style" panose="02050604050505020204" pitchFamily="18" charset="0"/>
                <a:sym typeface="Arial"/>
              </a:rPr>
              <a:t>Оперативный контроль экземпляра процесса.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323" y="1858610"/>
            <a:ext cx="7659093" cy="483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8063" y="168517"/>
            <a:ext cx="2061373" cy="54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158063" y="6457365"/>
            <a:ext cx="3312368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u="sng" dirty="0" err="1">
                <a:solidFill>
                  <a:srgbClr val="55B5FD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www.elma-bpm.ru</a:t>
            </a:r>
            <a:endParaRPr lang="ru-RU" sz="1400" u="sng" dirty="0">
              <a:solidFill>
                <a:srgbClr val="55B5FD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A6768-7690-43B5-A332-E051EEB68E4E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8608" y="6399650"/>
            <a:ext cx="396477" cy="396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97408" y="267813"/>
            <a:ext cx="25200" cy="431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2494616" y="274432"/>
            <a:ext cx="9218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Платформа 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ELMA</a:t>
            </a:r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01" b="3801"/>
          <a:stretch/>
        </p:blipFill>
        <p:spPr>
          <a:xfrm>
            <a:off x="2927648" y="980728"/>
            <a:ext cx="6211912" cy="527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0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A6768-7690-43B5-A332-E051EEB68E4E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pic>
        <p:nvPicPr>
          <p:cNvPr id="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8608" y="6399650"/>
            <a:ext cx="396477" cy="396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97408" y="267813"/>
            <a:ext cx="25200" cy="431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2494616" y="274432"/>
            <a:ext cx="9218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Автоматизация БП в медицинском учреждении.  Опыт реализации.</a:t>
            </a:r>
          </a:p>
        </p:txBody>
      </p:sp>
      <p:pic>
        <p:nvPicPr>
          <p:cNvPr id="10" name="Shape 1118" descr="logo220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746436" y="44624"/>
            <a:ext cx="1029084" cy="953136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chemeClr val="lt1"/>
            </a:outerShdw>
          </a:effectLst>
        </p:spPr>
      </p:pic>
      <p:sp>
        <p:nvSpPr>
          <p:cNvPr id="14" name="Shape 1117"/>
          <p:cNvSpPr txBox="1"/>
          <p:nvPr/>
        </p:nvSpPr>
        <p:spPr>
          <a:xfrm>
            <a:off x="288032" y="1012707"/>
            <a:ext cx="11568608" cy="83095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6ED"/>
              </a:buClr>
              <a:buSzPct val="25000"/>
              <a:buFont typeface="Arial"/>
              <a:buNone/>
            </a:pPr>
            <a:r>
              <a:rPr lang="ru-RU" sz="2400" b="1" dirty="0">
                <a:solidFill>
                  <a:srgbClr val="0070C0"/>
                </a:solidFill>
                <a:latin typeface="Bookman Old Style" panose="02050604050505020204" pitchFamily="18" charset="0"/>
                <a:sym typeface="Arial"/>
              </a:rPr>
              <a:t>Бизнес-процесс «Подготовка к торгам». Контроль.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0DB6ED"/>
              </a:buClr>
              <a:buSzPct val="25000"/>
            </a:pPr>
            <a:r>
              <a:rPr lang="ru-RU" sz="2400" b="1" i="0" u="none" dirty="0">
                <a:solidFill>
                  <a:srgbClr val="0070C0"/>
                </a:solidFill>
                <a:latin typeface="Bookman Old Style" panose="02050604050505020204" pitchFamily="18" charset="0"/>
                <a:sym typeface="Arial"/>
              </a:rPr>
              <a:t>История прохождения Служебной записки.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691" y="1935769"/>
            <a:ext cx="8103765" cy="45895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3688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A6768-7690-43B5-A332-E051EEB68E4E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pic>
        <p:nvPicPr>
          <p:cNvPr id="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8608" y="6399650"/>
            <a:ext cx="396477" cy="396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97408" y="267813"/>
            <a:ext cx="25200" cy="431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2494616" y="274432"/>
            <a:ext cx="9218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Автоматизация БП в медицинском учреждении.  Опыт реализации.</a:t>
            </a:r>
          </a:p>
        </p:txBody>
      </p:sp>
      <p:pic>
        <p:nvPicPr>
          <p:cNvPr id="10" name="Shape 1118" descr="logo220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746436" y="44624"/>
            <a:ext cx="1029084" cy="953136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chemeClr val="lt1"/>
            </a:outerShdw>
          </a:effectLst>
        </p:spPr>
      </p:pic>
      <p:sp>
        <p:nvSpPr>
          <p:cNvPr id="14" name="Shape 1117"/>
          <p:cNvSpPr txBox="1"/>
          <p:nvPr/>
        </p:nvSpPr>
        <p:spPr>
          <a:xfrm>
            <a:off x="288032" y="1012707"/>
            <a:ext cx="11568608" cy="83095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6ED"/>
              </a:buClr>
              <a:buSzPct val="25000"/>
              <a:buFont typeface="Arial"/>
              <a:buNone/>
            </a:pPr>
            <a:r>
              <a:rPr lang="ru-RU" sz="2400" b="1" dirty="0">
                <a:solidFill>
                  <a:srgbClr val="0070C0"/>
                </a:solidFill>
                <a:latin typeface="Bookman Old Style" panose="02050604050505020204" pitchFamily="18" charset="0"/>
                <a:sym typeface="Arial"/>
              </a:rPr>
              <a:t>Бизнес-процесс «Подготовка к торгам». Улучшение.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0DB6ED"/>
              </a:buClr>
              <a:buSzPct val="25000"/>
            </a:pPr>
            <a:r>
              <a:rPr lang="ru-RU" sz="2400" b="1" i="0" u="none" dirty="0">
                <a:solidFill>
                  <a:srgbClr val="0070C0"/>
                </a:solidFill>
                <a:latin typeface="Bookman Old Style" panose="02050604050505020204" pitchFamily="18" charset="0"/>
                <a:sym typeface="Arial"/>
              </a:rPr>
              <a:t>Версионность модели.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042050"/>
            <a:ext cx="8734745" cy="31471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590908" y="2924944"/>
            <a:ext cx="813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V2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63" y="2924944"/>
            <a:ext cx="8734745" cy="314712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768408" y="2145050"/>
            <a:ext cx="813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V</a:t>
            </a:r>
            <a:r>
              <a:rPr lang="ru-RU" sz="4000" b="1" dirty="0">
                <a:solidFill>
                  <a:srgbClr val="0070C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9857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A6768-7690-43B5-A332-E051EEB68E4E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pic>
        <p:nvPicPr>
          <p:cNvPr id="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8608" y="6399650"/>
            <a:ext cx="396477" cy="396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97408" y="267813"/>
            <a:ext cx="25200" cy="431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2494616" y="274432"/>
            <a:ext cx="9218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Автоматизация БП в медицинском учреждении.  Опыт реализации.</a:t>
            </a:r>
          </a:p>
        </p:txBody>
      </p:sp>
      <p:pic>
        <p:nvPicPr>
          <p:cNvPr id="10" name="Shape 1118" descr="logo220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746436" y="44624"/>
            <a:ext cx="1029084" cy="953136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chemeClr val="lt1"/>
            </a:outerShdw>
          </a:effectLst>
        </p:spPr>
      </p:pic>
      <p:sp>
        <p:nvSpPr>
          <p:cNvPr id="14" name="Shape 1117"/>
          <p:cNvSpPr txBox="1"/>
          <p:nvPr/>
        </p:nvSpPr>
        <p:spPr>
          <a:xfrm>
            <a:off x="288032" y="1012707"/>
            <a:ext cx="11568608" cy="83095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6ED"/>
              </a:buClr>
              <a:buSzPct val="25000"/>
              <a:buFont typeface="Arial"/>
              <a:buNone/>
            </a:pPr>
            <a:r>
              <a:rPr lang="ru-RU" sz="2400" b="1" dirty="0">
                <a:solidFill>
                  <a:srgbClr val="0070C0"/>
                </a:solidFill>
                <a:latin typeface="Bookman Old Style" panose="02050604050505020204" pitchFamily="18" charset="0"/>
                <a:sym typeface="Arial"/>
              </a:rPr>
              <a:t>Анализ загруженности сотрудников АУП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6ED"/>
              </a:buClr>
              <a:buSzPct val="25000"/>
              <a:buFont typeface="Arial"/>
              <a:buNone/>
            </a:pPr>
            <a:r>
              <a:rPr lang="ru-RU" sz="2400" b="1" dirty="0">
                <a:solidFill>
                  <a:srgbClr val="0070C0"/>
                </a:solidFill>
                <a:latin typeface="Bookman Old Style" panose="02050604050505020204" pitchFamily="18" charset="0"/>
                <a:sym typeface="Arial"/>
              </a:rPr>
              <a:t>и вспомогательных подразделений</a:t>
            </a:r>
            <a:endParaRPr lang="ru-RU" sz="2400" b="1" i="0" u="none" dirty="0">
              <a:solidFill>
                <a:srgbClr val="0070C0"/>
              </a:solidFill>
              <a:latin typeface="Bookman Old Style" panose="02050604050505020204" pitchFamily="18" charset="0"/>
              <a:sym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75" y="1974618"/>
            <a:ext cx="9226987" cy="450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4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8063" y="168517"/>
            <a:ext cx="2061373" cy="54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158063" y="6433591"/>
            <a:ext cx="3312368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u="sng" dirty="0" err="1">
                <a:solidFill>
                  <a:srgbClr val="55B5FD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www.elma-bpm.ru</a:t>
            </a:r>
            <a:endParaRPr lang="ru-RU" sz="1400" u="sng" dirty="0">
              <a:solidFill>
                <a:srgbClr val="55B5FD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A6768-7690-43B5-A332-E051EEB68E4E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  <p:pic>
        <p:nvPicPr>
          <p:cNvPr id="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8608" y="6399650"/>
            <a:ext cx="396477" cy="396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97408" y="267813"/>
            <a:ext cx="25200" cy="431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2567608" y="269738"/>
            <a:ext cx="9218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Автоматизация БП в медицинском учреждении. Результаты.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16887" y="1340768"/>
            <a:ext cx="9289032" cy="4570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50000"/>
              </a:spcBef>
              <a:buBlip>
                <a:blip r:embed="rId5"/>
              </a:buBlip>
              <a:tabLst>
                <a:tab pos="450850" algn="l"/>
              </a:tabLst>
              <a:defRPr/>
            </a:pPr>
            <a:r>
              <a:rPr lang="ru-RU" b="1" dirty="0">
                <a:solidFill>
                  <a:srgbClr val="23609E"/>
                </a:solidFill>
              </a:rPr>
              <a:t>Стандартизация процессов в филиалах и структурных подразделениях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Blip>
                <a:blip r:embed="rId5"/>
              </a:buBlip>
              <a:tabLst>
                <a:tab pos="450850" algn="l"/>
              </a:tabLst>
              <a:defRPr/>
            </a:pPr>
            <a:r>
              <a:rPr lang="ru-RU" b="1" dirty="0">
                <a:solidFill>
                  <a:srgbClr val="23609E"/>
                </a:solidFill>
              </a:rPr>
              <a:t>Централизация информации в процессах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Blip>
                <a:blip r:embed="rId5"/>
              </a:buBlip>
              <a:tabLst>
                <a:tab pos="450850" algn="l"/>
              </a:tabLst>
              <a:defRPr/>
            </a:pPr>
            <a:r>
              <a:rPr lang="ru-RU" b="1" dirty="0">
                <a:solidFill>
                  <a:srgbClr val="23609E"/>
                </a:solidFill>
              </a:rPr>
              <a:t>Единое окно доступа к процессам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Blip>
                <a:blip r:embed="rId5"/>
              </a:buBlip>
              <a:tabLst>
                <a:tab pos="450850" algn="l"/>
              </a:tabLst>
              <a:defRPr/>
            </a:pPr>
            <a:r>
              <a:rPr lang="ru-RU" b="1" dirty="0">
                <a:solidFill>
                  <a:srgbClr val="23609E"/>
                </a:solidFill>
              </a:rPr>
              <a:t>Сокращение количества ошибок ввода информации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Blip>
                <a:blip r:embed="rId5"/>
              </a:buBlip>
              <a:tabLst>
                <a:tab pos="450850" algn="l"/>
              </a:tabLst>
              <a:defRPr/>
            </a:pPr>
            <a:r>
              <a:rPr lang="ru-RU" b="1" dirty="0">
                <a:solidFill>
                  <a:srgbClr val="23609E"/>
                </a:solidFill>
              </a:rPr>
              <a:t>Контроль над исполнением процессов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Blip>
                <a:blip r:embed="rId5"/>
              </a:buBlip>
              <a:tabLst>
                <a:tab pos="450850" algn="l"/>
              </a:tabLst>
              <a:defRPr/>
            </a:pPr>
            <a:r>
              <a:rPr lang="ru-RU" b="1" dirty="0">
                <a:solidFill>
                  <a:srgbClr val="23609E"/>
                </a:solidFill>
              </a:rPr>
              <a:t>Создание инструментов для принятия управленческих  решений  на основе объективных </a:t>
            </a:r>
            <a:r>
              <a:rPr lang="ru-RU" b="1" dirty="0" smtClean="0">
                <a:solidFill>
                  <a:srgbClr val="23609E"/>
                </a:solidFill>
              </a:rPr>
              <a:t>данных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Blip>
                <a:blip r:embed="rId5"/>
              </a:buBlip>
              <a:tabLst>
                <a:tab pos="450850" algn="l"/>
              </a:tabLst>
              <a:defRPr/>
            </a:pPr>
            <a:r>
              <a:rPr lang="ru-RU" b="1" dirty="0" smtClean="0">
                <a:solidFill>
                  <a:srgbClr val="005F9E"/>
                </a:solidFill>
              </a:rPr>
              <a:t>Оптимизация </a:t>
            </a:r>
            <a:r>
              <a:rPr lang="ru-RU" b="1" dirty="0">
                <a:solidFill>
                  <a:srgbClr val="005F9E"/>
                </a:solidFill>
              </a:rPr>
              <a:t>численности и заработной платы работников</a:t>
            </a:r>
            <a:r>
              <a:rPr lang="ru-RU" b="1" dirty="0" smtClean="0">
                <a:solidFill>
                  <a:srgbClr val="005F9E"/>
                </a:solidFill>
              </a:rPr>
              <a:t> </a:t>
            </a:r>
            <a:r>
              <a:rPr lang="ru-RU" b="1" dirty="0">
                <a:solidFill>
                  <a:srgbClr val="23609E"/>
                </a:solidFill>
              </a:rPr>
              <a:t/>
            </a:r>
            <a:br>
              <a:rPr lang="ru-RU" b="1" dirty="0">
                <a:solidFill>
                  <a:srgbClr val="23609E"/>
                </a:solidFill>
              </a:rPr>
            </a:br>
            <a:endParaRPr lang="ru-RU" sz="1400" b="1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5698" y="1428091"/>
            <a:ext cx="5580621" cy="560749"/>
          </a:xfrm>
          <a:prstGeom prst="rect">
            <a:avLst/>
          </a:prstGeom>
          <a:solidFill>
            <a:srgbClr val="55B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31504" y="1500183"/>
            <a:ext cx="8642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tabLst>
                <a:tab pos="450850" algn="l"/>
              </a:tabLst>
            </a:pP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Докладчики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524000" y="521197"/>
            <a:ext cx="9144001" cy="115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0" hangingPunct="0">
              <a:defRPr/>
            </a:pPr>
            <a:r>
              <a:rPr lang="ru-RU" sz="4000" kern="0" dirty="0">
                <a:solidFill>
                  <a:srgbClr val="55B5FD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Спасибо за внимание!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91344" y="2258576"/>
            <a:ext cx="1184259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tabLst>
                <a:tab pos="450850" algn="l"/>
              </a:tabLst>
            </a:pPr>
            <a:r>
              <a:rPr lang="ru-RU" sz="2400" b="1" spc="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Станислав Валентинович Поминов, Компания </a:t>
            </a:r>
            <a:r>
              <a:rPr lang="en-US" sz="2400" b="1" spc="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ELMA</a:t>
            </a:r>
            <a:endParaRPr lang="ru-RU" sz="2400" b="1" spc="1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400" spc="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Тел. (3412)936693 доб. 122, </a:t>
            </a:r>
            <a:r>
              <a:rPr lang="en-US" sz="2400" u="sng" spc="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pominov@elewise.com</a:t>
            </a:r>
            <a:r>
              <a:rPr lang="en-US" sz="2400" spc="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400" spc="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ts val="0"/>
              </a:spcBef>
              <a:tabLst>
                <a:tab pos="450850" algn="l"/>
              </a:tabLst>
            </a:pPr>
            <a:endParaRPr lang="ru-RU" sz="2400" b="1" spc="1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>
              <a:spcBef>
                <a:spcPts val="0"/>
              </a:spcBef>
              <a:tabLst>
                <a:tab pos="450850" algn="l"/>
              </a:tabLst>
            </a:pPr>
            <a:r>
              <a:rPr lang="ru-RU" sz="2400" b="1" spc="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Елена Михайловна Кравченко, ГБУЗ «ГП № 220 ДЗМ»</a:t>
            </a:r>
          </a:p>
          <a:p>
            <a:pPr algn="ctr">
              <a:spcBef>
                <a:spcPts val="0"/>
              </a:spcBef>
              <a:tabLst>
                <a:tab pos="450850" algn="l"/>
              </a:tabLst>
            </a:pPr>
            <a:r>
              <a:rPr lang="ru-RU" sz="2400" spc="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Тел. (499) 255-19-90, </a:t>
            </a:r>
            <a:r>
              <a:rPr lang="en-US" sz="2400" u="sng" spc="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pmu220@yandex.ru</a:t>
            </a:r>
            <a:endParaRPr lang="ru-RU" sz="2400" spc="1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1424" y="4586628"/>
            <a:ext cx="10585176" cy="636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>
              <a:spcBef>
                <a:spcPts val="363"/>
              </a:spcBef>
              <a:buClr>
                <a:srgbClr val="000000"/>
              </a:buClr>
            </a:pPr>
            <a:r>
              <a:rPr lang="ru-RU" altLang="ru-RU" sz="1600" dirty="0">
                <a:solidFill>
                  <a:srgbClr val="0070C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В подготовке презентации принимал участие :</a:t>
            </a:r>
          </a:p>
          <a:p>
            <a:pPr marL="114300">
              <a:spcBef>
                <a:spcPts val="363"/>
              </a:spcBef>
              <a:buClr>
                <a:srgbClr val="000000"/>
              </a:buClr>
            </a:pPr>
            <a:r>
              <a:rPr lang="ru-RU" altLang="ru-RU" sz="1600" smtClean="0">
                <a:solidFill>
                  <a:srgbClr val="0070C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Инженер ГБУЗ </a:t>
            </a:r>
            <a:r>
              <a:rPr lang="ru-RU" altLang="ru-RU" sz="1600" dirty="0">
                <a:solidFill>
                  <a:srgbClr val="0070C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« ГП № 220 ДЗМ</a:t>
            </a:r>
            <a:r>
              <a:rPr lang="ru-RU" altLang="ru-RU" sz="1600" dirty="0" smtClean="0">
                <a:solidFill>
                  <a:srgbClr val="0070C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» - </a:t>
            </a:r>
            <a:r>
              <a:rPr lang="ru-RU" altLang="ru-RU" sz="1600" dirty="0">
                <a:solidFill>
                  <a:srgbClr val="0070C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Грачев Виталий Андреевич +7 (964) 5109557</a:t>
            </a:r>
          </a:p>
        </p:txBody>
      </p:sp>
    </p:spTree>
    <p:extLst>
      <p:ext uri="{BB962C8B-B14F-4D97-AF65-F5344CB8AC3E}">
        <p14:creationId xmlns:p14="http://schemas.microsoft.com/office/powerpoint/2010/main" val="410481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47" y="639373"/>
            <a:ext cx="8456421" cy="4986706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8063" y="168517"/>
            <a:ext cx="2061373" cy="54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158063" y="6457365"/>
            <a:ext cx="3312368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u="sng" dirty="0" err="1">
                <a:solidFill>
                  <a:srgbClr val="55B5FD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www.elma-bpm.ru</a:t>
            </a:r>
            <a:endParaRPr lang="ru-RU" sz="1400" u="sng" dirty="0">
              <a:solidFill>
                <a:srgbClr val="55B5FD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A6768-7690-43B5-A332-E051EEB68E4E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8608" y="6399650"/>
            <a:ext cx="396477" cy="396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97408" y="267813"/>
            <a:ext cx="25200" cy="431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2494616" y="274432"/>
            <a:ext cx="9218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BPM </a:t>
            </a:r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система.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1544" y="5805264"/>
            <a:ext cx="83862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Процесс</a:t>
            </a:r>
            <a:r>
              <a:rPr lang="ru-RU" dirty="0"/>
              <a:t> –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многократно повторяющаяся, совокупность последовательных действий, направленная на достижение определенного результата.</a:t>
            </a:r>
          </a:p>
        </p:txBody>
      </p:sp>
    </p:spTree>
    <p:extLst>
      <p:ext uri="{BB962C8B-B14F-4D97-AF65-F5344CB8AC3E}">
        <p14:creationId xmlns:p14="http://schemas.microsoft.com/office/powerpoint/2010/main" val="43169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8063" y="168517"/>
            <a:ext cx="2061373" cy="54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158063" y="6457365"/>
            <a:ext cx="3312368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u="sng" dirty="0" err="1">
                <a:solidFill>
                  <a:srgbClr val="55B5FD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www.elma-bpm.ru</a:t>
            </a:r>
            <a:endParaRPr lang="ru-RU" sz="1400" u="sng" dirty="0">
              <a:solidFill>
                <a:srgbClr val="55B5FD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A6768-7690-43B5-A332-E051EEB68E4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8608" y="6399650"/>
            <a:ext cx="396477" cy="396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97408" y="267813"/>
            <a:ext cx="25200" cy="431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2494616" y="274432"/>
            <a:ext cx="9218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BPM </a:t>
            </a:r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система. Моделирование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96" y="1628800"/>
            <a:ext cx="7272808" cy="4649251"/>
          </a:xfrm>
          <a:prstGeom prst="rect">
            <a:avLst/>
          </a:prstGeom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0" y="836712"/>
            <a:ext cx="12192000" cy="50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latin typeface="+mn-lt"/>
              </a:rPr>
              <a:t>Шаг 1. Строим модель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28624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8063" y="168517"/>
            <a:ext cx="2061373" cy="54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158063" y="6457365"/>
            <a:ext cx="3312368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u="sng" dirty="0" err="1">
                <a:solidFill>
                  <a:srgbClr val="55B5FD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www.elma-bpm.ru</a:t>
            </a:r>
            <a:endParaRPr lang="ru-RU" sz="1400" u="sng" dirty="0">
              <a:solidFill>
                <a:srgbClr val="55B5FD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A6768-7690-43B5-A332-E051EEB68E4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8608" y="6399650"/>
            <a:ext cx="396477" cy="396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97408" y="267813"/>
            <a:ext cx="25200" cy="431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2494616" y="274432"/>
            <a:ext cx="9218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BPM </a:t>
            </a:r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система. Исполнение.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744086"/>
            <a:ext cx="3198914" cy="2044954"/>
          </a:xfrm>
          <a:prstGeom prst="rect">
            <a:avLst/>
          </a:prstGeom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911424" y="1124744"/>
            <a:ext cx="3647728" cy="42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+mn-lt"/>
              </a:rPr>
              <a:t>Шаг 1. Строим модель процесса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458384" y="764704"/>
            <a:ext cx="7320976" cy="50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latin typeface="+mn-lt"/>
              </a:rPr>
              <a:t>Шаг 2. Автоматическое исполнение процессов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627" y="1556792"/>
            <a:ext cx="9015733" cy="478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7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8063" y="168517"/>
            <a:ext cx="2061373" cy="54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158063" y="6457365"/>
            <a:ext cx="3312368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u="sng" dirty="0" err="1">
                <a:solidFill>
                  <a:srgbClr val="55B5FD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www.elma-bpm.ru</a:t>
            </a:r>
            <a:endParaRPr lang="ru-RU" sz="1400" u="sng" dirty="0">
              <a:solidFill>
                <a:srgbClr val="55B5FD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A6768-7690-43B5-A332-E051EEB68E4E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8608" y="6399650"/>
            <a:ext cx="396477" cy="396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97408" y="267813"/>
            <a:ext cx="25200" cy="431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2494616" y="274432"/>
            <a:ext cx="9218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BPM </a:t>
            </a:r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система. Контроль.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55" y="1556792"/>
            <a:ext cx="3869865" cy="20554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92" y="1569005"/>
            <a:ext cx="3198914" cy="2044954"/>
          </a:xfrm>
          <a:prstGeom prst="rect">
            <a:avLst/>
          </a:prstGeom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911424" y="1124744"/>
            <a:ext cx="3647728" cy="42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+mn-lt"/>
              </a:rPr>
              <a:t>Шаг 1. Строим модель процесса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735688" y="1112531"/>
            <a:ext cx="4744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+mn-lt"/>
              </a:rPr>
              <a:t>Шаг 2. Автоматическое исполнение процессов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8780818" y="4005064"/>
            <a:ext cx="36518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+mn-lt"/>
              </a:rPr>
              <a:t>Шаг 3. Контроль и мониторинг исполнения процессов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54" y="1724137"/>
            <a:ext cx="6895026" cy="4945223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50300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8063" y="168517"/>
            <a:ext cx="2061373" cy="54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158063" y="6457365"/>
            <a:ext cx="3312368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u="sng" dirty="0" err="1">
                <a:solidFill>
                  <a:srgbClr val="55B5FD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www.elma-bpm.ru</a:t>
            </a:r>
            <a:endParaRPr lang="ru-RU" sz="1400" u="sng" dirty="0">
              <a:solidFill>
                <a:srgbClr val="55B5FD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A6768-7690-43B5-A332-E051EEB68E4E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8608" y="6399650"/>
            <a:ext cx="396477" cy="396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97408" y="267813"/>
            <a:ext cx="25200" cy="431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2494616" y="274432"/>
            <a:ext cx="9218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BPM </a:t>
            </a:r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система. Улучшение.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423" y="1556792"/>
            <a:ext cx="3869865" cy="20554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92" y="1569005"/>
            <a:ext cx="3198914" cy="2044954"/>
          </a:xfrm>
          <a:prstGeom prst="rect">
            <a:avLst/>
          </a:prstGeom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911424" y="1124744"/>
            <a:ext cx="3647728" cy="42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+mn-lt"/>
              </a:rPr>
              <a:t>Шаг 1. Строим модель процесса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735688" y="1112531"/>
            <a:ext cx="51047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+mn-lt"/>
              </a:rPr>
              <a:t>Шаг 2. Автоматическое исполнение процессов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911424" y="3933056"/>
            <a:ext cx="36477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+mn-lt"/>
              </a:rPr>
              <a:t>Шаг 3. Контроль и мониторинг исполнения процессов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7"/>
          <a:stretch/>
        </p:blipFill>
        <p:spPr>
          <a:xfrm>
            <a:off x="975592" y="4525637"/>
            <a:ext cx="3179443" cy="2028437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72" y="1819344"/>
            <a:ext cx="6870324" cy="4922024"/>
          </a:xfrm>
          <a:prstGeom prst="rect">
            <a:avLst/>
          </a:prstGeom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9264352" y="2297334"/>
            <a:ext cx="25202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+mn-lt"/>
              </a:rPr>
              <a:t>Шаг 4. Улучшение процессов</a:t>
            </a:r>
          </a:p>
        </p:txBody>
      </p:sp>
    </p:spTree>
    <p:extLst>
      <p:ext uri="{BB962C8B-B14F-4D97-AF65-F5344CB8AC3E}">
        <p14:creationId xmlns:p14="http://schemas.microsoft.com/office/powerpoint/2010/main" val="205893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8063" y="168517"/>
            <a:ext cx="2061373" cy="54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158063" y="6457365"/>
            <a:ext cx="3312368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u="sng" dirty="0" err="1">
                <a:solidFill>
                  <a:srgbClr val="55B5FD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www.elma-bpm.ru</a:t>
            </a:r>
            <a:endParaRPr lang="ru-RU" sz="1400" u="sng" dirty="0">
              <a:solidFill>
                <a:srgbClr val="55B5FD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A6768-7690-43B5-A332-E051EEB68E4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8608" y="6399650"/>
            <a:ext cx="396477" cy="396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97408" y="267813"/>
            <a:ext cx="25200" cy="431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2494616" y="274432"/>
            <a:ext cx="9218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BPM </a:t>
            </a:r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система.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720" y="1293186"/>
            <a:ext cx="3198914" cy="2044954"/>
          </a:xfrm>
          <a:prstGeom prst="rect">
            <a:avLst/>
          </a:prstGeom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063552" y="848925"/>
            <a:ext cx="3647728" cy="42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+mn-lt"/>
              </a:rPr>
              <a:t>Шаг 1. Строим модель процесса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887816" y="836712"/>
            <a:ext cx="5248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+mn-lt"/>
              </a:rPr>
              <a:t>Шаг 2. Автоматическое исполнение процессов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063552" y="3657237"/>
            <a:ext cx="36477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+mn-lt"/>
              </a:rPr>
              <a:t>Шаг 3. Контроль и мониторинг исполнения процессов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7"/>
          <a:stretch/>
        </p:blipFill>
        <p:spPr>
          <a:xfrm>
            <a:off x="2127720" y="4281427"/>
            <a:ext cx="3179443" cy="202843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887816" y="3657237"/>
            <a:ext cx="36477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+mn-lt"/>
              </a:rPr>
              <a:t>Шаг 4. Улучшение процессов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391" y="1280974"/>
            <a:ext cx="3925033" cy="20847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327" y="4242012"/>
            <a:ext cx="3920097" cy="20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7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77374</TotalTime>
  <Words>2242</Words>
  <Application>Microsoft Office PowerPoint</Application>
  <PresentationFormat>Широкоэкранный</PresentationFormat>
  <Paragraphs>428</Paragraphs>
  <Slides>34</Slides>
  <Notes>34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34</vt:i4>
      </vt:variant>
    </vt:vector>
  </HeadingPairs>
  <TitlesOfParts>
    <vt:vector size="43" baseType="lpstr">
      <vt:lpstr>Arial</vt:lpstr>
      <vt:lpstr>Bookman Old Style</vt:lpstr>
      <vt:lpstr>Calibri</vt:lpstr>
      <vt:lpstr>Calibri Light</vt:lpstr>
      <vt:lpstr>Open Sans</vt:lpstr>
      <vt:lpstr>Open Sans Light</vt:lpstr>
      <vt:lpstr>default</vt:lpstr>
      <vt:lpstr>1_Специальное оформление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Organization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управления бизнес-процессами</dc:title>
  <dc:creator>compgraf</dc:creator>
  <cp:lastModifiedBy>Станислав Поминов</cp:lastModifiedBy>
  <cp:revision>2816</cp:revision>
  <cp:lastPrinted>2016-11-24T06:09:03Z</cp:lastPrinted>
  <dcterms:created xsi:type="dcterms:W3CDTF">2007-12-18T14:30:27Z</dcterms:created>
  <dcterms:modified xsi:type="dcterms:W3CDTF">2017-04-12T09:41:40Z</dcterms:modified>
</cp:coreProperties>
</file>